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48" r:id="rId1"/>
  </p:sldMasterIdLst>
  <p:notesMasterIdLst>
    <p:notesMasterId r:id="rId24"/>
  </p:notesMasterIdLst>
  <p:handoutMasterIdLst>
    <p:handoutMasterId r:id="rId25"/>
  </p:handoutMasterIdLst>
  <p:sldIdLst>
    <p:sldId id="277"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71" r:id="rId16"/>
    <p:sldId id="272" r:id="rId17"/>
    <p:sldId id="273" r:id="rId18"/>
    <p:sldId id="282" r:id="rId19"/>
    <p:sldId id="281" r:id="rId20"/>
    <p:sldId id="274" r:id="rId21"/>
    <p:sldId id="275" r:id="rId22"/>
    <p:sldId id="278" r:id="rId23"/>
  </p:sldIdLst>
  <p:sldSz cx="9144000" cy="6858000" type="screen4x3"/>
  <p:notesSz cx="6811963" cy="99425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79">
          <p15:clr>
            <a:srgbClr val="A4A3A4"/>
          </p15:clr>
        </p15:guide>
      </p15:sldGuideLst>
    </p:ext>
    <p:ext uri="{2D200454-40CA-4A62-9FC3-DE9A4176ACB9}">
      <p15:notesGuideLst xmlns:p15="http://schemas.microsoft.com/office/powerpoint/2012/main">
        <p15:guide id="1" orient="horz" pos="3132" userDrawn="1">
          <p15:clr>
            <a:srgbClr val="A4A3A4"/>
          </p15:clr>
        </p15:guide>
        <p15:guide id="2" pos="2146"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7B91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5497" autoAdjust="0"/>
  </p:normalViewPr>
  <p:slideViewPr>
    <p:cSldViewPr snapToGrid="0" snapToObjects="1" showGuides="1">
      <p:cViewPr varScale="1">
        <p:scale>
          <a:sx n="60" d="100"/>
          <a:sy n="60" d="100"/>
        </p:scale>
        <p:origin x="2478" y="66"/>
      </p:cViewPr>
      <p:guideLst>
        <p:guide orient="horz" pos="2160"/>
        <p:guide pos="2879"/>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49" d="100"/>
          <a:sy n="49" d="100"/>
        </p:scale>
        <p:origin x="-2952" y="-108"/>
      </p:cViewPr>
      <p:guideLst>
        <p:guide orient="horz" pos="3132"/>
        <p:guide pos="214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851" cy="497126"/>
          </a:xfrm>
          <a:prstGeom prst="rect">
            <a:avLst/>
          </a:prstGeom>
        </p:spPr>
        <p:txBody>
          <a:bodyPr vert="horz" lIns="95725" tIns="47863" rIns="95725" bIns="47863" rtlCol="0"/>
          <a:lstStyle>
            <a:lvl1pPr algn="l">
              <a:defRPr sz="1300"/>
            </a:lvl1pPr>
          </a:lstStyle>
          <a:p>
            <a:endParaRPr lang="en-GB" dirty="0"/>
          </a:p>
        </p:txBody>
      </p:sp>
      <p:sp>
        <p:nvSpPr>
          <p:cNvPr id="3" name="Date Placeholder 2"/>
          <p:cNvSpPr>
            <a:spLocks noGrp="1"/>
          </p:cNvSpPr>
          <p:nvPr>
            <p:ph type="dt" sz="quarter" idx="1"/>
          </p:nvPr>
        </p:nvSpPr>
        <p:spPr>
          <a:xfrm>
            <a:off x="3858537" y="0"/>
            <a:ext cx="2951851" cy="497126"/>
          </a:xfrm>
          <a:prstGeom prst="rect">
            <a:avLst/>
          </a:prstGeom>
        </p:spPr>
        <p:txBody>
          <a:bodyPr vert="horz" lIns="95725" tIns="47863" rIns="95725" bIns="47863" rtlCol="0"/>
          <a:lstStyle>
            <a:lvl1pPr algn="r">
              <a:defRPr sz="1300"/>
            </a:lvl1pPr>
          </a:lstStyle>
          <a:p>
            <a:fld id="{C6D00D02-7ECE-9F4A-852C-3CC24F2A1FF4}" type="datetimeFigureOut">
              <a:rPr lang="en-US" smtClean="0"/>
              <a:t>9/14/2016</a:t>
            </a:fld>
            <a:endParaRPr lang="en-GB" dirty="0"/>
          </a:p>
        </p:txBody>
      </p:sp>
      <p:sp>
        <p:nvSpPr>
          <p:cNvPr id="4" name="Footer Placeholder 3"/>
          <p:cNvSpPr>
            <a:spLocks noGrp="1"/>
          </p:cNvSpPr>
          <p:nvPr>
            <p:ph type="ftr" sz="quarter" idx="2"/>
          </p:nvPr>
        </p:nvSpPr>
        <p:spPr>
          <a:xfrm>
            <a:off x="0" y="9443662"/>
            <a:ext cx="2951851" cy="497126"/>
          </a:xfrm>
          <a:prstGeom prst="rect">
            <a:avLst/>
          </a:prstGeom>
        </p:spPr>
        <p:txBody>
          <a:bodyPr vert="horz" lIns="95725" tIns="47863" rIns="95725" bIns="47863" rtlCol="0" anchor="b"/>
          <a:lstStyle>
            <a:lvl1pPr algn="l">
              <a:defRPr sz="1300"/>
            </a:lvl1pPr>
          </a:lstStyle>
          <a:p>
            <a:r>
              <a:rPr lang="en-GB" smtClean="0"/>
              <a:t>Sphere Facilitator’s Guide</a:t>
            </a:r>
            <a:endParaRPr lang="en-GB" dirty="0"/>
          </a:p>
        </p:txBody>
      </p:sp>
      <p:sp>
        <p:nvSpPr>
          <p:cNvPr id="5" name="Slide Number Placeholder 4"/>
          <p:cNvSpPr>
            <a:spLocks noGrp="1"/>
          </p:cNvSpPr>
          <p:nvPr>
            <p:ph type="sldNum" sz="quarter" idx="3"/>
          </p:nvPr>
        </p:nvSpPr>
        <p:spPr>
          <a:xfrm>
            <a:off x="3858537" y="9443662"/>
            <a:ext cx="2951851" cy="497126"/>
          </a:xfrm>
          <a:prstGeom prst="rect">
            <a:avLst/>
          </a:prstGeom>
        </p:spPr>
        <p:txBody>
          <a:bodyPr vert="horz" lIns="95725" tIns="47863" rIns="95725" bIns="47863" rtlCol="0" anchor="b"/>
          <a:lstStyle>
            <a:lvl1pPr algn="r">
              <a:defRPr sz="1300"/>
            </a:lvl1pPr>
          </a:lstStyle>
          <a:p>
            <a:fld id="{2AFACE20-B907-3F45-B620-82B0DC37CA69}" type="slidenum">
              <a:rPr lang="en-GB" smtClean="0"/>
              <a:t>‹#›</a:t>
            </a:fld>
            <a:endParaRPr lang="en-GB" dirty="0"/>
          </a:p>
        </p:txBody>
      </p:sp>
    </p:spTree>
    <p:extLst>
      <p:ext uri="{BB962C8B-B14F-4D97-AF65-F5344CB8AC3E}">
        <p14:creationId xmlns:p14="http://schemas.microsoft.com/office/powerpoint/2010/main" val="374895733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2282825" y="285750"/>
            <a:ext cx="2054225" cy="1541463"/>
          </a:xfrm>
          <a:prstGeom prst="rect">
            <a:avLst/>
          </a:prstGeom>
          <a:noFill/>
          <a:ln w="12700">
            <a:solidFill>
              <a:prstClr val="black"/>
            </a:solidFill>
          </a:ln>
        </p:spPr>
        <p:txBody>
          <a:bodyPr vert="horz" lIns="95725" tIns="47863" rIns="95725" bIns="47863" rtlCol="0" anchor="ctr"/>
          <a:lstStyle/>
          <a:p>
            <a:endParaRPr lang="en-GB" dirty="0"/>
          </a:p>
        </p:txBody>
      </p:sp>
      <p:sp>
        <p:nvSpPr>
          <p:cNvPr id="5" name="Notes Placeholder 4"/>
          <p:cNvSpPr>
            <a:spLocks noGrp="1"/>
          </p:cNvSpPr>
          <p:nvPr>
            <p:ph type="body" sz="quarter" idx="3"/>
          </p:nvPr>
        </p:nvSpPr>
        <p:spPr>
          <a:xfrm>
            <a:off x="1" y="1914461"/>
            <a:ext cx="6810386" cy="7598710"/>
          </a:xfrm>
          <a:prstGeom prst="rect">
            <a:avLst/>
          </a:prstGeom>
        </p:spPr>
        <p:txBody>
          <a:bodyPr vert="horz" lIns="95725" tIns="47863" rIns="95725" bIns="47863" rtlCol="0"/>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Tree>
    <p:extLst>
      <p:ext uri="{BB962C8B-B14F-4D97-AF65-F5344CB8AC3E}">
        <p14:creationId xmlns:p14="http://schemas.microsoft.com/office/powerpoint/2010/main" val="2691226878"/>
      </p:ext>
    </p:extLst>
  </p:cSld>
  <p:clrMap bg1="lt1" tx1="dk1" bg2="lt2" tx2="dk2" accent1="accent1" accent2="accent2" accent3="accent3" accent4="accent4" accent5="accent5" accent6="accent6" hlink="hlink" folHlink="folHlink"/>
  <p:hf sldNum="0"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creativecommons.org/licenses/by-nc-sa/4.0/"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surveymonkey.com/r/TrainingPackage"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mailto:learning@sphereproject.org"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mailto:sylvierobertconsulting@yahoo.fr" TargetMode="External"/><Relationship Id="rId2" Type="http://schemas.openxmlformats.org/officeDocument/2006/relationships/slide" Target="../slides/slide7.xml"/><Relationship Id="rId1" Type="http://schemas.openxmlformats.org/officeDocument/2006/relationships/notesMaster" Target="../notesMasters/notesMaster1.xml"/><Relationship Id="rId5" Type="http://schemas.openxmlformats.org/officeDocument/2006/relationships/hyperlink" Target="http://www.interworksmadison.com/publications-training-resources/sphere" TargetMode="External"/><Relationship Id="rId4" Type="http://schemas.openxmlformats.org/officeDocument/2006/relationships/hyperlink" Target="http://www.communityworldservice.asia"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66938" y="273050"/>
            <a:ext cx="2247900" cy="1687513"/>
          </a:xfrm>
        </p:spPr>
      </p:sp>
      <p:sp>
        <p:nvSpPr>
          <p:cNvPr id="3" name="Notes Placeholder 2"/>
          <p:cNvSpPr>
            <a:spLocks noGrp="1"/>
          </p:cNvSpPr>
          <p:nvPr>
            <p:ph type="body" idx="1"/>
          </p:nvPr>
        </p:nvSpPr>
        <p:spPr>
          <a:xfrm>
            <a:off x="314399" y="2107842"/>
            <a:ext cx="6165700" cy="7490508"/>
          </a:xfrm>
        </p:spPr>
        <p:txBody>
          <a:bodyPr/>
          <a:lstStyle/>
          <a:p>
            <a:pPr algn="ctr"/>
            <a:r>
              <a:rPr lang="en-US" b="1" dirty="0">
                <a:solidFill>
                  <a:srgbClr val="365F91"/>
                </a:solidFill>
                <a:latin typeface="Arial Black"/>
              </a:rPr>
              <a:t>SPHERE FACILITATOR’S GUIDE</a:t>
            </a:r>
          </a:p>
          <a:p>
            <a:pPr algn="ctr"/>
            <a:endParaRPr lang="en-US" b="1" dirty="0">
              <a:solidFill>
                <a:srgbClr val="365F91"/>
              </a:solidFill>
              <a:latin typeface="Arial Black"/>
            </a:endParaRPr>
          </a:p>
          <a:p>
            <a:pPr algn="ctr"/>
            <a:r>
              <a:rPr lang="en-US" b="1" dirty="0">
                <a:solidFill>
                  <a:srgbClr val="E36C0A"/>
                </a:solidFill>
              </a:rPr>
              <a:t>PART A: Key information about the Sphere Training Package 2015</a:t>
            </a:r>
          </a:p>
          <a:p>
            <a:pPr algn="ctr"/>
            <a:endParaRPr lang="en-US" b="1" dirty="0">
              <a:solidFill>
                <a:srgbClr val="E36C0A"/>
              </a:solidFill>
            </a:endParaRPr>
          </a:p>
          <a:p>
            <a:pPr lvl="1">
              <a:buClr>
                <a:srgbClr val="1F497D"/>
              </a:buClr>
            </a:pPr>
            <a:r>
              <a:rPr lang="en-US" b="1" dirty="0">
                <a:solidFill>
                  <a:srgbClr val="1F497D"/>
                </a:solidFill>
              </a:rPr>
              <a:t>1. Introduction to the Sphere Training Package 2015</a:t>
            </a:r>
          </a:p>
          <a:p>
            <a:pPr lvl="1" algn="just"/>
            <a:r>
              <a:rPr lang="en-US" i="1" dirty="0"/>
              <a:t>What is it all about?</a:t>
            </a:r>
          </a:p>
          <a:p>
            <a:pPr lvl="1">
              <a:buClr>
                <a:srgbClr val="1F497D"/>
              </a:buClr>
            </a:pPr>
            <a:r>
              <a:rPr lang="en-US" b="1" dirty="0">
                <a:solidFill>
                  <a:srgbClr val="1F497D"/>
                </a:solidFill>
              </a:rPr>
              <a:t>2. Overview of the Sphere Training Package 2015</a:t>
            </a:r>
          </a:p>
          <a:p>
            <a:pPr lvl="1" algn="just"/>
            <a:r>
              <a:rPr lang="en-US" i="1" dirty="0"/>
              <a:t>What will you find in the new Sphere Training Package 2015?</a:t>
            </a:r>
          </a:p>
          <a:p>
            <a:pPr lvl="1">
              <a:buClr>
                <a:srgbClr val="1F497D"/>
              </a:buClr>
            </a:pPr>
            <a:r>
              <a:rPr lang="en-US" b="1" dirty="0">
                <a:solidFill>
                  <a:srgbClr val="1F497D"/>
                </a:solidFill>
              </a:rPr>
              <a:t>3. Rules for </a:t>
            </a:r>
            <a:r>
              <a:rPr lang="en-US" b="1" dirty="0" err="1">
                <a:solidFill>
                  <a:srgbClr val="1F497D"/>
                </a:solidFill>
              </a:rPr>
              <a:t>utilising</a:t>
            </a:r>
            <a:r>
              <a:rPr lang="en-US" b="1" dirty="0">
                <a:solidFill>
                  <a:srgbClr val="1F497D"/>
                </a:solidFill>
              </a:rPr>
              <a:t> the Sphere Training Package 2015</a:t>
            </a:r>
          </a:p>
          <a:p>
            <a:pPr lvl="1" algn="just"/>
            <a:r>
              <a:rPr lang="en-US" i="1" dirty="0"/>
              <a:t>How can you use these Sphere training materials?</a:t>
            </a:r>
          </a:p>
          <a:p>
            <a:pPr lvl="1">
              <a:buClr>
                <a:srgbClr val="1F497D"/>
              </a:buClr>
            </a:pPr>
            <a:r>
              <a:rPr lang="en-US" b="1" dirty="0">
                <a:solidFill>
                  <a:srgbClr val="1F497D"/>
                </a:solidFill>
              </a:rPr>
              <a:t>4. Feedback and review process</a:t>
            </a:r>
          </a:p>
          <a:p>
            <a:pPr lvl="1" algn="just"/>
            <a:r>
              <a:rPr lang="en-US" i="1" dirty="0"/>
              <a:t>How can you contribute to enhancing the quality of these training materials?</a:t>
            </a:r>
          </a:p>
          <a:p>
            <a:pPr lvl="1">
              <a:buClr>
                <a:srgbClr val="1F497D"/>
              </a:buClr>
            </a:pPr>
            <a:r>
              <a:rPr lang="en-US" b="1" dirty="0">
                <a:solidFill>
                  <a:srgbClr val="1F497D"/>
                </a:solidFill>
              </a:rPr>
              <a:t>5. Acknowledgements</a:t>
            </a:r>
          </a:p>
          <a:p>
            <a:pPr lvl="1" algn="just"/>
            <a:r>
              <a:rPr lang="en-US" i="1" dirty="0"/>
              <a:t>Who has contributed to building this Sphere Training Package 2015? </a:t>
            </a:r>
          </a:p>
          <a:p>
            <a:pPr lvl="1" algn="just"/>
            <a:endParaRPr lang="en-US" i="1" dirty="0"/>
          </a:p>
          <a:p>
            <a:pPr algn="ctr"/>
            <a:r>
              <a:rPr lang="en-US" b="1" dirty="0">
                <a:solidFill>
                  <a:srgbClr val="E36C0A"/>
                </a:solidFill>
              </a:rPr>
              <a:t>PART B: Basics on adult learning and training for Sphere</a:t>
            </a:r>
          </a:p>
          <a:p>
            <a:pPr algn="ctr"/>
            <a:endParaRPr lang="en-US" b="1" dirty="0">
              <a:solidFill>
                <a:srgbClr val="E36C0A"/>
              </a:solidFill>
            </a:endParaRPr>
          </a:p>
          <a:p>
            <a:pPr lvl="1">
              <a:buClr>
                <a:srgbClr val="1F497D"/>
              </a:buClr>
            </a:pPr>
            <a:r>
              <a:rPr lang="en-US" b="1" dirty="0">
                <a:solidFill>
                  <a:srgbClr val="1F497D"/>
                </a:solidFill>
              </a:rPr>
              <a:t>1. A brief reminder about adult learning and training</a:t>
            </a:r>
          </a:p>
          <a:p>
            <a:pPr lvl="1" algn="just"/>
            <a:r>
              <a:rPr lang="en-US" i="1" dirty="0"/>
              <a:t>What does motivate adults to learn?</a:t>
            </a:r>
          </a:p>
          <a:p>
            <a:pPr lvl="1">
              <a:buClr>
                <a:srgbClr val="1F497D"/>
              </a:buClr>
            </a:pPr>
            <a:r>
              <a:rPr lang="en-US" b="1" dirty="0">
                <a:solidFill>
                  <a:srgbClr val="1F497D"/>
                </a:solidFill>
              </a:rPr>
              <a:t>2. Lessons learned from Sphere training events</a:t>
            </a:r>
          </a:p>
          <a:p>
            <a:pPr lvl="1" algn="just"/>
            <a:r>
              <a:rPr lang="en-US" i="1" dirty="0"/>
              <a:t>What have we learned since the 2000’s and how can you use it?</a:t>
            </a:r>
          </a:p>
          <a:p>
            <a:pPr lvl="1">
              <a:buClr>
                <a:srgbClr val="1F497D"/>
              </a:buClr>
            </a:pPr>
            <a:r>
              <a:rPr lang="en-US" b="1" dirty="0">
                <a:solidFill>
                  <a:srgbClr val="1F497D"/>
                </a:solidFill>
              </a:rPr>
              <a:t>3. Tips for facilitators delivering a Sphere training</a:t>
            </a:r>
          </a:p>
          <a:p>
            <a:pPr lvl="1" algn="just"/>
            <a:r>
              <a:rPr lang="en-US" i="1" dirty="0"/>
              <a:t>What are key tips to make the most of your training delivery?</a:t>
            </a:r>
          </a:p>
          <a:p>
            <a:pPr lvl="1">
              <a:buClr>
                <a:srgbClr val="1F497D"/>
              </a:buClr>
            </a:pPr>
            <a:r>
              <a:rPr lang="en-US" b="1" dirty="0">
                <a:solidFill>
                  <a:srgbClr val="1F497D"/>
                </a:solidFill>
              </a:rPr>
              <a:t>4. From training to learning and applying Sphere</a:t>
            </a:r>
          </a:p>
          <a:p>
            <a:pPr lvl="1" algn="just"/>
            <a:r>
              <a:rPr lang="en-US" i="1" dirty="0"/>
              <a:t>What have we learned since the 2000’s?</a:t>
            </a:r>
          </a:p>
          <a:p>
            <a:pPr lvl="1">
              <a:buClr>
                <a:srgbClr val="1F497D"/>
              </a:buClr>
            </a:pPr>
            <a:r>
              <a:rPr lang="en-US" b="1" dirty="0">
                <a:solidFill>
                  <a:srgbClr val="1F497D"/>
                </a:solidFill>
              </a:rPr>
              <a:t>5. More references</a:t>
            </a:r>
          </a:p>
          <a:p>
            <a:pPr lvl="1" algn="just"/>
            <a:r>
              <a:rPr lang="en-US" i="1" dirty="0"/>
              <a:t>Where else can you find valuable information and tools of interest?</a:t>
            </a:r>
          </a:p>
          <a:p>
            <a:pPr lvl="1" algn="just"/>
            <a:endParaRPr lang="en-US" i="1" dirty="0"/>
          </a:p>
          <a:p>
            <a:pPr algn="ctr"/>
            <a:r>
              <a:rPr lang="en-US" b="1" dirty="0">
                <a:solidFill>
                  <a:srgbClr val="E36C0A"/>
                </a:solidFill>
              </a:rPr>
              <a:t>PART C: Your Sphere training in </a:t>
            </a:r>
            <a:r>
              <a:rPr lang="en-US" b="1" dirty="0" smtClean="0">
                <a:solidFill>
                  <a:srgbClr val="E36C0A"/>
                </a:solidFill>
              </a:rPr>
              <a:t>five </a:t>
            </a:r>
            <a:r>
              <a:rPr lang="en-US" b="1" dirty="0">
                <a:solidFill>
                  <a:srgbClr val="E36C0A"/>
                </a:solidFill>
              </a:rPr>
              <a:t>steps</a:t>
            </a:r>
          </a:p>
          <a:p>
            <a:pPr algn="ctr"/>
            <a:endParaRPr lang="en-US" b="1" dirty="0">
              <a:solidFill>
                <a:srgbClr val="E36C0A"/>
              </a:solidFill>
            </a:endParaRPr>
          </a:p>
          <a:p>
            <a:pPr lvl="1">
              <a:buClr>
                <a:srgbClr val="1F497D"/>
              </a:buClr>
            </a:pPr>
            <a:r>
              <a:rPr lang="en-US" b="1" dirty="0">
                <a:solidFill>
                  <a:srgbClr val="1F497D"/>
                </a:solidFill>
              </a:rPr>
              <a:t>1. Assess the training needs on Sphere</a:t>
            </a:r>
          </a:p>
          <a:p>
            <a:pPr lvl="1" algn="just"/>
            <a:r>
              <a:rPr lang="en-US" i="1" dirty="0"/>
              <a:t>What do you need to understand from your specific training context?</a:t>
            </a:r>
          </a:p>
          <a:p>
            <a:pPr lvl="1">
              <a:buClr>
                <a:srgbClr val="1F497D"/>
              </a:buClr>
            </a:pPr>
            <a:r>
              <a:rPr lang="en-US" b="1" dirty="0">
                <a:solidFill>
                  <a:srgbClr val="1F497D"/>
                </a:solidFill>
              </a:rPr>
              <a:t>2. Plan your Sphere training</a:t>
            </a:r>
          </a:p>
          <a:p>
            <a:pPr lvl="1" algn="just"/>
            <a:r>
              <a:rPr lang="en-US" i="1" dirty="0"/>
              <a:t>What do you need to </a:t>
            </a:r>
            <a:r>
              <a:rPr lang="en-US" i="1" dirty="0" err="1"/>
              <a:t>organise</a:t>
            </a:r>
            <a:r>
              <a:rPr lang="en-US" i="1" dirty="0"/>
              <a:t> in advance?</a:t>
            </a:r>
          </a:p>
          <a:p>
            <a:pPr lvl="1">
              <a:buClr>
                <a:srgbClr val="1F497D"/>
              </a:buClr>
            </a:pPr>
            <a:r>
              <a:rPr lang="en-US" b="1" dirty="0">
                <a:solidFill>
                  <a:srgbClr val="1F497D"/>
                </a:solidFill>
              </a:rPr>
              <a:t>3. Design your Sphere training</a:t>
            </a:r>
          </a:p>
          <a:p>
            <a:pPr lvl="1" algn="just"/>
            <a:r>
              <a:rPr lang="en-US" i="1" dirty="0"/>
              <a:t>What are the essential steps you should follow?</a:t>
            </a:r>
          </a:p>
          <a:p>
            <a:pPr lvl="1">
              <a:buClr>
                <a:srgbClr val="1F497D"/>
              </a:buClr>
            </a:pPr>
            <a:r>
              <a:rPr lang="en-US" b="1" dirty="0">
                <a:solidFill>
                  <a:srgbClr val="1F497D"/>
                </a:solidFill>
              </a:rPr>
              <a:t>4. Conduct your Sphere training</a:t>
            </a:r>
          </a:p>
          <a:p>
            <a:pPr lvl="1" algn="just"/>
            <a:r>
              <a:rPr lang="en-US" i="1" dirty="0"/>
              <a:t>How can you make the most of the training itself?</a:t>
            </a:r>
          </a:p>
          <a:p>
            <a:pPr lvl="1">
              <a:buClr>
                <a:srgbClr val="1F497D"/>
              </a:buClr>
            </a:pPr>
            <a:r>
              <a:rPr lang="en-US" b="1" dirty="0">
                <a:solidFill>
                  <a:srgbClr val="1F497D"/>
                </a:solidFill>
              </a:rPr>
              <a:t>5. Evaluate the training &amp; Follow-up with the learning cycle </a:t>
            </a:r>
          </a:p>
          <a:p>
            <a:pPr lvl="1" algn="just"/>
            <a:r>
              <a:rPr lang="en-US" i="1" dirty="0"/>
              <a:t>The learning does not stop here, what comes next?</a:t>
            </a:r>
          </a:p>
          <a:p>
            <a:endParaRPr lang="en-GB" dirty="0" smtClean="0"/>
          </a:p>
        </p:txBody>
      </p:sp>
      <p:sp>
        <p:nvSpPr>
          <p:cNvPr id="6" name="Espace réservé du pied de page 4"/>
          <p:cNvSpPr txBox="1">
            <a:spLocks/>
          </p:cNvSpPr>
          <p:nvPr/>
        </p:nvSpPr>
        <p:spPr>
          <a:xfrm>
            <a:off x="1864802" y="25058"/>
            <a:ext cx="2951851" cy="285077"/>
          </a:xfrm>
          <a:prstGeom prst="rect">
            <a:avLst/>
          </a:prstGeom>
        </p:spPr>
        <p:txBody>
          <a:bodyPr vert="horz" lIns="95725" tIns="47863" rIns="95725" bIns="47863" rtlCol="0" anchor="b"/>
          <a:lstStyle>
            <a:defPPr>
              <a:defRPr lang="en-US"/>
            </a:defPPr>
            <a:lvl1pPr marL="0" algn="l" defTabSz="457200" rtl="0" eaLnBrk="1" latinLnBrk="0" hangingPunct="1">
              <a:defRPr sz="13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mtClean="0">
                <a:solidFill>
                  <a:schemeClr val="accent1"/>
                </a:solidFill>
              </a:rPr>
              <a:t>Sphere Facilitator’s Guide</a:t>
            </a:r>
            <a:endParaRPr lang="en-GB" dirty="0">
              <a:solidFill>
                <a:schemeClr val="accent1"/>
              </a:solidFill>
            </a:endParaRPr>
          </a:p>
        </p:txBody>
      </p:sp>
    </p:spTree>
    <p:extLst>
      <p:ext uri="{BB962C8B-B14F-4D97-AF65-F5344CB8AC3E}">
        <p14:creationId xmlns:p14="http://schemas.microsoft.com/office/powerpoint/2010/main" val="32255388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282825" y="285750"/>
            <a:ext cx="2054225" cy="1541463"/>
          </a:xfrm>
        </p:spPr>
      </p:sp>
      <p:sp>
        <p:nvSpPr>
          <p:cNvPr id="3" name="Espace réservé des commentaires 2"/>
          <p:cNvSpPr>
            <a:spLocks noGrp="1"/>
          </p:cNvSpPr>
          <p:nvPr>
            <p:ph type="body" idx="1"/>
          </p:nvPr>
        </p:nvSpPr>
        <p:spPr/>
        <p:txBody>
          <a:bodyPr/>
          <a:lstStyle/>
          <a:p>
            <a:pPr rtl="0"/>
            <a:r>
              <a:rPr lang="en-US" b="1" dirty="0">
                <a:solidFill>
                  <a:srgbClr val="1F497D"/>
                </a:solidFill>
              </a:rPr>
              <a:t>2. Lessons learned from training on Sphere</a:t>
            </a:r>
          </a:p>
          <a:p>
            <a:pPr algn="just" rtl="0"/>
            <a:endParaRPr lang="en-US" dirty="0">
              <a:solidFill>
                <a:srgbClr val="000000"/>
              </a:solidFill>
            </a:endParaRPr>
          </a:p>
          <a:p>
            <a:pPr algn="just" rtl="0"/>
            <a:r>
              <a:rPr lang="en-US" dirty="0">
                <a:solidFill>
                  <a:srgbClr val="000000"/>
                </a:solidFill>
              </a:rPr>
              <a:t>Some Sphere trainers have shared a few lessons learnt and suggestions to improve training delivery. This is only a first glance at what to consider (abstract of ‘Sphere Training Report 2009’).</a:t>
            </a:r>
            <a:endParaRPr lang="en-US" b="1" dirty="0">
              <a:solidFill>
                <a:srgbClr val="000000"/>
              </a:solidFill>
            </a:endParaRPr>
          </a:p>
          <a:p>
            <a:pPr algn="just" rtl="0"/>
            <a:endParaRPr lang="en-US" b="1" dirty="0">
              <a:solidFill>
                <a:srgbClr val="000000"/>
              </a:solidFill>
            </a:endParaRPr>
          </a:p>
          <a:p>
            <a:pPr algn="just" rtl="0"/>
            <a:r>
              <a:rPr lang="en-US" b="1" dirty="0">
                <a:solidFill>
                  <a:srgbClr val="000000"/>
                </a:solidFill>
              </a:rPr>
              <a:t>Workshops</a:t>
            </a:r>
          </a:p>
          <a:p>
            <a:pPr lvl="1" rtl="0">
              <a:buSzPts val="1200"/>
              <a:buFont typeface="Wingdings"/>
              <a:buChar char="à"/>
            </a:pPr>
            <a:r>
              <a:rPr lang="en-US" dirty="0" err="1">
                <a:solidFill>
                  <a:srgbClr val="000000"/>
                </a:solidFill>
              </a:rPr>
              <a:t>Contextualise</a:t>
            </a:r>
            <a:r>
              <a:rPr lang="en-US" dirty="0">
                <a:solidFill>
                  <a:srgbClr val="000000"/>
                </a:solidFill>
              </a:rPr>
              <a:t> Sphere workshops with case studies and scenarios based on local experiences and materials translated into local languages. </a:t>
            </a:r>
          </a:p>
          <a:p>
            <a:pPr lvl="1" rtl="0">
              <a:buSzPts val="1200"/>
              <a:buFont typeface="Wingdings"/>
              <a:buChar char="à"/>
            </a:pPr>
            <a:r>
              <a:rPr lang="en-US" dirty="0">
                <a:solidFill>
                  <a:srgbClr val="000000"/>
                </a:solidFill>
              </a:rPr>
              <a:t>Make them participatory and active with many hands-on examples. </a:t>
            </a:r>
          </a:p>
          <a:p>
            <a:pPr lvl="1" rtl="0">
              <a:buSzPts val="1200"/>
              <a:buFont typeface="Wingdings"/>
              <a:buChar char="à"/>
            </a:pPr>
            <a:r>
              <a:rPr lang="en-US" dirty="0" err="1">
                <a:solidFill>
                  <a:srgbClr val="000000"/>
                </a:solidFill>
              </a:rPr>
              <a:t>Organise</a:t>
            </a:r>
            <a:r>
              <a:rPr lang="en-US" dirty="0">
                <a:solidFill>
                  <a:srgbClr val="000000"/>
                </a:solidFill>
              </a:rPr>
              <a:t> them well: the appropriateness of participant profiles, the venue, the size of the room with sufficient space for participatory exercises, the duration of the training and the quantity of materials available are essential for the success of the event. </a:t>
            </a:r>
          </a:p>
          <a:p>
            <a:pPr lvl="1" rtl="0">
              <a:buSzPts val="1200"/>
              <a:buFont typeface="Wingdings"/>
              <a:buChar char="à"/>
            </a:pPr>
            <a:r>
              <a:rPr lang="en-US" dirty="0">
                <a:solidFill>
                  <a:srgbClr val="000000"/>
                </a:solidFill>
              </a:rPr>
              <a:t>Spread short training sessions over the course of a year if participant time schedules do not allow them to attend a long workshop. </a:t>
            </a:r>
          </a:p>
          <a:p>
            <a:pPr lvl="1" rtl="0">
              <a:buSzPts val="1200"/>
              <a:buFont typeface="Wingdings"/>
              <a:buChar char="à"/>
            </a:pPr>
            <a:r>
              <a:rPr lang="en-US" dirty="0">
                <a:solidFill>
                  <a:srgbClr val="000000"/>
                </a:solidFill>
              </a:rPr>
              <a:t>Mix participants from a wide range of </a:t>
            </a:r>
            <a:r>
              <a:rPr lang="en-US" dirty="0" err="1">
                <a:solidFill>
                  <a:srgbClr val="000000"/>
                </a:solidFill>
              </a:rPr>
              <a:t>organisations</a:t>
            </a:r>
            <a:r>
              <a:rPr lang="en-US" dirty="0">
                <a:solidFill>
                  <a:srgbClr val="000000"/>
                </a:solidFill>
              </a:rPr>
              <a:t> and backgrounds for an enriching exchange of practices, for example, mixing communities with governments. </a:t>
            </a:r>
          </a:p>
          <a:p>
            <a:pPr lvl="1" rtl="0">
              <a:buSzPts val="1200"/>
              <a:buFont typeface="Wingdings"/>
              <a:buChar char="à"/>
            </a:pPr>
            <a:r>
              <a:rPr lang="en-US" dirty="0">
                <a:solidFill>
                  <a:srgbClr val="000000"/>
                </a:solidFill>
              </a:rPr>
              <a:t>Convene joint training events on Sphere and other Q&amp;A tools to reinforce the mandates of these initiatives. </a:t>
            </a:r>
          </a:p>
          <a:p>
            <a:pPr algn="just" rtl="0"/>
            <a:endParaRPr lang="en-US" b="1" dirty="0">
              <a:solidFill>
                <a:srgbClr val="000000"/>
              </a:solidFill>
            </a:endParaRPr>
          </a:p>
          <a:p>
            <a:pPr algn="just" rtl="0"/>
            <a:r>
              <a:rPr lang="en-US" b="1" dirty="0">
                <a:solidFill>
                  <a:srgbClr val="000000"/>
                </a:solidFill>
              </a:rPr>
              <a:t>Sphere session in other training events</a:t>
            </a:r>
          </a:p>
          <a:p>
            <a:pPr lvl="1" rtl="0">
              <a:buSzPts val="1200"/>
              <a:buFont typeface="Wingdings"/>
              <a:buChar char="à"/>
            </a:pPr>
            <a:r>
              <a:rPr lang="en-US" dirty="0">
                <a:solidFill>
                  <a:srgbClr val="000000"/>
                </a:solidFill>
              </a:rPr>
              <a:t>Remain focused on the objective of the training and on the interest of the participants. </a:t>
            </a:r>
          </a:p>
          <a:p>
            <a:pPr lvl="1" rtl="0">
              <a:buSzPts val="1200"/>
              <a:buFont typeface="Wingdings"/>
              <a:buChar char="à"/>
            </a:pPr>
            <a:r>
              <a:rPr lang="en-US" dirty="0">
                <a:solidFill>
                  <a:srgbClr val="000000"/>
                </a:solidFill>
              </a:rPr>
              <a:t>Keep a balance, in these presentations, between the technical aspects of Sphere and the emphasis on the right-based approach and quality and accountability of humanitarian action. Begin with the Humanitarian Charter, for example, to make the Sphere minimum standards more meaningful. </a:t>
            </a:r>
          </a:p>
          <a:p>
            <a:pPr lvl="1" rtl="0">
              <a:buSzPts val="1200"/>
              <a:buFont typeface="Wingdings"/>
              <a:buChar char="à"/>
            </a:pPr>
            <a:r>
              <a:rPr lang="en-US" dirty="0">
                <a:solidFill>
                  <a:srgbClr val="000000"/>
                </a:solidFill>
              </a:rPr>
              <a:t>Participants may not always have sufficient background on the Sphere Project. Develop presentations which will introduce the Sphere Project briefly and then smoothly move to the technical sections. </a:t>
            </a:r>
          </a:p>
          <a:p>
            <a:pPr lvl="1" rtl="0">
              <a:buSzPts val="1200"/>
              <a:buFont typeface="Wingdings"/>
              <a:buChar char="à"/>
            </a:pPr>
            <a:r>
              <a:rPr lang="en-US" dirty="0">
                <a:solidFill>
                  <a:srgbClr val="000000"/>
                </a:solidFill>
              </a:rPr>
              <a:t>Accompany presentations with videos (e.g. the ‘Code of Conduct’ and the ‘Conversation’ videos).</a:t>
            </a:r>
          </a:p>
          <a:p>
            <a:pPr algn="just" rtl="0"/>
            <a:endParaRPr lang="en-US" b="1" dirty="0">
              <a:solidFill>
                <a:srgbClr val="000000"/>
              </a:solidFill>
            </a:endParaRPr>
          </a:p>
          <a:p>
            <a:pPr algn="just" rtl="0"/>
            <a:r>
              <a:rPr lang="en-US" b="1" dirty="0">
                <a:solidFill>
                  <a:srgbClr val="000000"/>
                </a:solidFill>
              </a:rPr>
              <a:t>Learning activities </a:t>
            </a:r>
          </a:p>
          <a:p>
            <a:pPr lvl="1" rtl="0">
              <a:buSzPts val="1200"/>
              <a:buFont typeface="Wingdings"/>
              <a:buChar char="à"/>
            </a:pPr>
            <a:r>
              <a:rPr lang="en-US" dirty="0">
                <a:solidFill>
                  <a:srgbClr val="000000"/>
                </a:solidFill>
              </a:rPr>
              <a:t>When you plan a field activity, inform the authorities and/or community leaders beforehand, especially if the population has just suffered a recent emergency and has already been subject to many assessments. These activities work better when people have good knowledge of Sphere. </a:t>
            </a:r>
          </a:p>
          <a:p>
            <a:pPr lvl="1" rtl="0">
              <a:buSzPts val="1200"/>
              <a:buFont typeface="Wingdings"/>
              <a:buChar char="à"/>
            </a:pPr>
            <a:r>
              <a:rPr lang="en-US" dirty="0">
                <a:solidFill>
                  <a:srgbClr val="000000"/>
                </a:solidFill>
              </a:rPr>
              <a:t>Action review during disaster-response can provide good opportunities to train field staff about Sphere. </a:t>
            </a:r>
          </a:p>
          <a:p>
            <a:pPr algn="just" rtl="0"/>
            <a:endParaRPr lang="en-US" b="1" dirty="0">
              <a:solidFill>
                <a:srgbClr val="000000"/>
              </a:solidFill>
            </a:endParaRPr>
          </a:p>
          <a:p>
            <a:pPr algn="just" rtl="0"/>
            <a:r>
              <a:rPr lang="en-US" b="1" dirty="0">
                <a:solidFill>
                  <a:srgbClr val="000000"/>
                </a:solidFill>
              </a:rPr>
              <a:t>Academic and training institutions </a:t>
            </a:r>
          </a:p>
          <a:p>
            <a:pPr lvl="0" rtl="0">
              <a:buSzPts val="1200"/>
              <a:buFont typeface="Wingdings"/>
              <a:buChar char="à"/>
            </a:pPr>
            <a:r>
              <a:rPr lang="en-US" dirty="0">
                <a:solidFill>
                  <a:srgbClr val="000000"/>
                </a:solidFill>
              </a:rPr>
              <a:t>Develop training materials adapted for students. It is good to integrate Sphere in academic courses. </a:t>
            </a:r>
          </a:p>
          <a:p>
            <a:pPr lvl="0" rtl="0">
              <a:buSzPts val="1200"/>
              <a:buFont typeface="Wingdings"/>
              <a:buChar char="à"/>
            </a:pPr>
            <a:r>
              <a:rPr lang="en-US" dirty="0" err="1">
                <a:solidFill>
                  <a:srgbClr val="000000"/>
                </a:solidFill>
              </a:rPr>
              <a:t>Organise</a:t>
            </a:r>
            <a:r>
              <a:rPr lang="en-US" dirty="0">
                <a:solidFill>
                  <a:srgbClr val="000000"/>
                </a:solidFill>
              </a:rPr>
              <a:t> more Sphere learning activities with youth people, given their potential as agents of change. </a:t>
            </a:r>
          </a:p>
          <a:p>
            <a:pPr algn="just" rtl="0"/>
            <a:endParaRPr lang="en-US" b="1" dirty="0">
              <a:solidFill>
                <a:srgbClr val="000000"/>
              </a:solidFill>
            </a:endParaRPr>
          </a:p>
          <a:p>
            <a:pPr algn="just" rtl="0"/>
            <a:r>
              <a:rPr lang="en-US" b="1" dirty="0">
                <a:solidFill>
                  <a:srgbClr val="000000"/>
                </a:solidFill>
              </a:rPr>
              <a:t>Target groups</a:t>
            </a:r>
          </a:p>
          <a:p>
            <a:pPr lvl="1" rtl="0">
              <a:buSzPts val="1200"/>
              <a:buFont typeface="Wingdings"/>
              <a:buChar char="à"/>
            </a:pPr>
            <a:r>
              <a:rPr lang="en-US" dirty="0">
                <a:solidFill>
                  <a:srgbClr val="000000"/>
                </a:solidFill>
              </a:rPr>
              <a:t>Intensify Sphere training events with local </a:t>
            </a:r>
            <a:r>
              <a:rPr lang="en-US" dirty="0" err="1">
                <a:solidFill>
                  <a:srgbClr val="000000"/>
                </a:solidFill>
              </a:rPr>
              <a:t>organisations</a:t>
            </a:r>
            <a:r>
              <a:rPr lang="en-US" dirty="0">
                <a:solidFill>
                  <a:srgbClr val="000000"/>
                </a:solidFill>
              </a:rPr>
              <a:t>.</a:t>
            </a:r>
          </a:p>
          <a:p>
            <a:pPr lvl="1" rtl="0">
              <a:buSzPts val="1200"/>
              <a:buFont typeface="Wingdings"/>
              <a:buChar char="à"/>
            </a:pPr>
            <a:r>
              <a:rPr lang="en-US" dirty="0">
                <a:solidFill>
                  <a:srgbClr val="000000"/>
                </a:solidFill>
              </a:rPr>
              <a:t>Put additional effort into training field staff, the middle management and longer-term development staff who are often the first responders in times of crisis.</a:t>
            </a:r>
          </a:p>
          <a:p>
            <a:pPr lvl="1" rtl="0">
              <a:buSzPts val="1200"/>
              <a:buFont typeface="Wingdings"/>
              <a:buChar char="à"/>
            </a:pPr>
            <a:r>
              <a:rPr lang="en-US" dirty="0">
                <a:solidFill>
                  <a:srgbClr val="000000"/>
                </a:solidFill>
              </a:rPr>
              <a:t>Intensify Sphere training sessions with UN agencies.</a:t>
            </a:r>
          </a:p>
          <a:p>
            <a:pPr lvl="1" rtl="0">
              <a:buSzPts val="1200"/>
              <a:buFont typeface="Wingdings"/>
              <a:buChar char="à"/>
            </a:pPr>
            <a:r>
              <a:rPr lang="en-US" dirty="0">
                <a:solidFill>
                  <a:srgbClr val="000000"/>
                </a:solidFill>
              </a:rPr>
              <a:t>Intensify Sphere courses with governments and in particular with the local authorities to get political buy-in of Sphere and achieve national </a:t>
            </a:r>
            <a:r>
              <a:rPr lang="en-US" dirty="0" err="1">
                <a:solidFill>
                  <a:srgbClr val="000000"/>
                </a:solidFill>
              </a:rPr>
              <a:t>institutionalisation</a:t>
            </a:r>
            <a:r>
              <a:rPr lang="en-US" dirty="0">
                <a:solidFill>
                  <a:srgbClr val="000000"/>
                </a:solidFill>
              </a:rPr>
              <a:t> of the Sphere minimum standards. Train all relevant disaster risk management officials, regardless of their position.</a:t>
            </a:r>
          </a:p>
          <a:p>
            <a:pPr lvl="2" rtl="0">
              <a:buSzPts val="1200"/>
              <a:buFont typeface="Courier New"/>
              <a:buChar char="o"/>
            </a:pPr>
            <a:r>
              <a:rPr lang="en-US" dirty="0">
                <a:solidFill>
                  <a:srgbClr val="000000"/>
                </a:solidFill>
              </a:rPr>
              <a:t>Getting into aspects of Sphere related to the rights-based approach, life with dignity, participation and accountability can be sensitive with governments. At the same time, these discussions are crucial.</a:t>
            </a:r>
          </a:p>
          <a:p>
            <a:pPr lvl="2" rtl="0">
              <a:buSzPts val="1200"/>
              <a:buFont typeface="Courier New"/>
              <a:buChar char="o"/>
            </a:pPr>
            <a:r>
              <a:rPr lang="en-US" dirty="0">
                <a:solidFill>
                  <a:srgbClr val="000000"/>
                </a:solidFill>
              </a:rPr>
              <a:t>Renew Sphere advocacy when there is a change of government.</a:t>
            </a:r>
          </a:p>
          <a:p>
            <a:pPr lvl="2" rtl="0">
              <a:buSzPts val="1200"/>
              <a:buFont typeface="Courier New"/>
              <a:buChar char="o"/>
            </a:pPr>
            <a:r>
              <a:rPr lang="en-US" dirty="0">
                <a:solidFill>
                  <a:srgbClr val="000000"/>
                </a:solidFill>
              </a:rPr>
              <a:t>The best time to suggest workshops to governments may be close to the disaster season where relevant.</a:t>
            </a:r>
          </a:p>
          <a:p>
            <a:pPr lvl="1" rtl="0">
              <a:buSzPts val="1200"/>
              <a:buFont typeface="Wingdings"/>
              <a:buChar char="à"/>
            </a:pPr>
            <a:r>
              <a:rPr lang="en-US" dirty="0">
                <a:solidFill>
                  <a:srgbClr val="000000"/>
                </a:solidFill>
              </a:rPr>
              <a:t>Strengthen capacity-building for communities.</a:t>
            </a:r>
          </a:p>
          <a:p>
            <a:pPr lvl="2" rtl="0">
              <a:buSzPts val="1200"/>
              <a:buFont typeface="Courier New"/>
              <a:buChar char="o"/>
            </a:pPr>
            <a:r>
              <a:rPr lang="en-US" dirty="0">
                <a:solidFill>
                  <a:srgbClr val="000000"/>
                </a:solidFill>
              </a:rPr>
              <a:t>Adapt teaching materials to bring Sphere closer to communities, keeping the core of the Sphere message.. Develop materials for the illiterate. </a:t>
            </a:r>
          </a:p>
          <a:p>
            <a:pPr lvl="2" rtl="0">
              <a:buSzPts val="1200"/>
              <a:buFont typeface="Courier New"/>
              <a:buChar char="o"/>
            </a:pPr>
            <a:r>
              <a:rPr lang="en-US" dirty="0">
                <a:solidFill>
                  <a:srgbClr val="000000"/>
                </a:solidFill>
              </a:rPr>
              <a:t>Use a learning-by-doing approach instead of a long training session.</a:t>
            </a:r>
          </a:p>
          <a:p>
            <a:endParaRPr lang="fr-FR" dirty="0"/>
          </a:p>
        </p:txBody>
      </p:sp>
    </p:spTree>
    <p:extLst>
      <p:ext uri="{BB962C8B-B14F-4D97-AF65-F5344CB8AC3E}">
        <p14:creationId xmlns:p14="http://schemas.microsoft.com/office/powerpoint/2010/main" val="12315441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282825" y="285750"/>
            <a:ext cx="2054225" cy="1541463"/>
          </a:xfrm>
        </p:spPr>
      </p:sp>
      <p:sp>
        <p:nvSpPr>
          <p:cNvPr id="3" name="Espace réservé des commentaires 2"/>
          <p:cNvSpPr>
            <a:spLocks noGrp="1"/>
          </p:cNvSpPr>
          <p:nvPr>
            <p:ph type="body" idx="1"/>
          </p:nvPr>
        </p:nvSpPr>
        <p:spPr/>
        <p:txBody>
          <a:bodyPr/>
          <a:lstStyle/>
          <a:p>
            <a:pPr rtl="0"/>
            <a:r>
              <a:rPr lang="en-US" b="1" dirty="0">
                <a:solidFill>
                  <a:srgbClr val="1F497D"/>
                </a:solidFill>
              </a:rPr>
              <a:t>3. Tips for facilitators delivering a Sphere training</a:t>
            </a:r>
          </a:p>
          <a:p>
            <a:pPr algn="just" rtl="0"/>
            <a:endParaRPr lang="en-US" dirty="0">
              <a:solidFill>
                <a:srgbClr val="000000"/>
              </a:solidFill>
            </a:endParaRPr>
          </a:p>
          <a:p>
            <a:pPr algn="just" rtl="0"/>
            <a:r>
              <a:rPr lang="en-US" dirty="0">
                <a:solidFill>
                  <a:srgbClr val="000000"/>
                </a:solidFill>
              </a:rPr>
              <a:t>The following tips reflect practical implementation of the adult learning theory </a:t>
            </a:r>
            <a:r>
              <a:rPr lang="en-US" dirty="0" smtClean="0">
                <a:solidFill>
                  <a:srgbClr val="000000"/>
                </a:solidFill>
              </a:rPr>
              <a:t>in Sphere training events.</a:t>
            </a:r>
            <a:endParaRPr lang="en-US" dirty="0">
              <a:solidFill>
                <a:srgbClr val="000000"/>
              </a:solidFill>
            </a:endParaRPr>
          </a:p>
          <a:p>
            <a:pPr algn="just" rtl="0"/>
            <a:endParaRPr lang="en-US" b="1" dirty="0">
              <a:solidFill>
                <a:srgbClr val="000000"/>
              </a:solidFill>
            </a:endParaRPr>
          </a:p>
          <a:p>
            <a:pPr algn="just" rtl="0"/>
            <a:r>
              <a:rPr lang="en-US" b="1" dirty="0">
                <a:solidFill>
                  <a:srgbClr val="000000"/>
                </a:solidFill>
              </a:rPr>
              <a:t>Remember: the trainer’s roles</a:t>
            </a:r>
          </a:p>
          <a:p>
            <a:pPr algn="just" rtl="0"/>
            <a:r>
              <a:rPr lang="en-US" dirty="0">
                <a:solidFill>
                  <a:srgbClr val="000000"/>
                </a:solidFill>
              </a:rPr>
              <a:t>In this guide we refer to the facilitator, however we know that the trainer has to play three roles: facilitator, instructor and learner, although the facilitation is the main one in our working contexts. The Sphere Training Package 2015 has been designed to include different methodologies that enable to play these three roles. </a:t>
            </a:r>
          </a:p>
          <a:p>
            <a:pPr algn="just" rtl="0"/>
            <a:endParaRPr lang="en-US" b="1" dirty="0">
              <a:solidFill>
                <a:srgbClr val="000000"/>
              </a:solidFill>
            </a:endParaRPr>
          </a:p>
          <a:p>
            <a:pPr algn="just" rtl="0"/>
            <a:r>
              <a:rPr lang="en-US" b="1" dirty="0">
                <a:solidFill>
                  <a:srgbClr val="000000"/>
                </a:solidFill>
              </a:rPr>
              <a:t>Remember: the participants’ learning styles</a:t>
            </a:r>
          </a:p>
          <a:p>
            <a:pPr algn="just" rtl="0"/>
            <a:r>
              <a:rPr lang="en-US" dirty="0">
                <a:solidFill>
                  <a:srgbClr val="000000"/>
                </a:solidFill>
              </a:rPr>
              <a:t>There are three main types of learning styles: auditory, visual, and kinesthetic. Most people learn best through a combination of the three types of learning styles, but everybody is different and has preferences. </a:t>
            </a:r>
          </a:p>
          <a:p>
            <a:pPr algn="just" rtl="0"/>
            <a:endParaRPr lang="en-US" dirty="0">
              <a:solidFill>
                <a:srgbClr val="000000"/>
              </a:solidFill>
            </a:endParaRPr>
          </a:p>
          <a:p>
            <a:pPr lvl="1" rtl="0"/>
            <a:r>
              <a:rPr lang="en-US" sz="900" b="1" dirty="0">
                <a:solidFill>
                  <a:srgbClr val="000000"/>
                </a:solidFill>
              </a:rPr>
              <a:t>Auditory learners: Hear	</a:t>
            </a:r>
            <a:r>
              <a:rPr lang="en-US" sz="900" dirty="0">
                <a:solidFill>
                  <a:srgbClr val="000000"/>
                </a:solidFill>
              </a:rPr>
              <a:t>Auditory learners would rather listen to things being explained than read about them. Reciting information out loud and having music in the background may be a common study method. Other noises may become a distraction resulting in a need for a relatively quiet place. 	</a:t>
            </a:r>
            <a:endParaRPr lang="en-US" sz="1000" dirty="0">
              <a:solidFill>
                <a:srgbClr val="000000"/>
              </a:solidFill>
              <a:latin typeface="Times New Roman"/>
            </a:endParaRPr>
          </a:p>
          <a:p>
            <a:pPr lvl="1" rtl="0"/>
            <a:r>
              <a:rPr lang="en-US" sz="900" b="1" dirty="0">
                <a:solidFill>
                  <a:srgbClr val="000000"/>
                </a:solidFill>
              </a:rPr>
              <a:t>Visual learners: See </a:t>
            </a:r>
            <a:r>
              <a:rPr lang="en-US" sz="900" dirty="0">
                <a:solidFill>
                  <a:srgbClr val="000000"/>
                </a:solidFill>
              </a:rPr>
              <a:t>Visual learners learn best by looking at graphics, watching a demonstration, or reading. For them, it’s easy to look at charts and graphs, but they may have difficulty focusing while listening to an explanation.	</a:t>
            </a:r>
            <a:endParaRPr lang="en-US" sz="1000" dirty="0">
              <a:solidFill>
                <a:srgbClr val="000000"/>
              </a:solidFill>
              <a:latin typeface="Times New Roman"/>
            </a:endParaRPr>
          </a:p>
          <a:p>
            <a:pPr lvl="1" rtl="0"/>
            <a:r>
              <a:rPr lang="en-US" sz="900" b="1" dirty="0" err="1" smtClean="0">
                <a:solidFill>
                  <a:srgbClr val="000000"/>
                </a:solidFill>
              </a:rPr>
              <a:t>Kinaesthetic</a:t>
            </a:r>
            <a:r>
              <a:rPr lang="en-US" sz="900" b="1" dirty="0" smtClean="0">
                <a:solidFill>
                  <a:srgbClr val="000000"/>
                </a:solidFill>
              </a:rPr>
              <a:t> </a:t>
            </a:r>
            <a:r>
              <a:rPr lang="en-US" sz="900" b="1" dirty="0">
                <a:solidFill>
                  <a:srgbClr val="000000"/>
                </a:solidFill>
              </a:rPr>
              <a:t>learners: Touch </a:t>
            </a:r>
            <a:r>
              <a:rPr lang="en-US" sz="900" dirty="0" err="1" smtClean="0">
                <a:solidFill>
                  <a:srgbClr val="000000"/>
                </a:solidFill>
              </a:rPr>
              <a:t>Kinaesthetic</a:t>
            </a:r>
            <a:r>
              <a:rPr lang="en-US" sz="900" dirty="0" smtClean="0">
                <a:solidFill>
                  <a:srgbClr val="000000"/>
                </a:solidFill>
              </a:rPr>
              <a:t> </a:t>
            </a:r>
            <a:r>
              <a:rPr lang="en-US" sz="900" dirty="0">
                <a:solidFill>
                  <a:srgbClr val="000000"/>
                </a:solidFill>
              </a:rPr>
              <a:t>learners process information best through a ‘hands-on’ experience. Actually doing an activity can be the easiest way for them to learn. Sitting still while studying may be difficult, but writing things down makes it easier to understand.	</a:t>
            </a:r>
            <a:endParaRPr lang="en-US" sz="1000" dirty="0">
              <a:solidFill>
                <a:srgbClr val="000000"/>
              </a:solidFill>
              <a:latin typeface="Times New Roman"/>
            </a:endParaRPr>
          </a:p>
          <a:p>
            <a:pPr algn="just" rtl="0"/>
            <a:endParaRPr lang="en-US" dirty="0">
              <a:solidFill>
                <a:srgbClr val="000000"/>
              </a:solidFill>
            </a:endParaRPr>
          </a:p>
          <a:p>
            <a:pPr algn="just" rtl="0"/>
            <a:r>
              <a:rPr lang="en-US" dirty="0">
                <a:solidFill>
                  <a:srgbClr val="000000"/>
                </a:solidFill>
              </a:rPr>
              <a:t>As a trainer, you should always consider the variety of participants and learning styles. Try to use Sphere training modules with varying methodologies in order to design a more effective training. Combine modules with slide presentations with modules that use case studies, videos, or which require hands-on exercises. </a:t>
            </a:r>
          </a:p>
          <a:p>
            <a:pPr algn="ctr" rtl="0"/>
            <a:endParaRPr lang="en-US" i="1" dirty="0">
              <a:solidFill>
                <a:srgbClr val="000000"/>
              </a:solidFill>
            </a:endParaRPr>
          </a:p>
          <a:p>
            <a:pPr algn="ctr" rtl="0"/>
            <a:r>
              <a:rPr lang="en-US" i="1" dirty="0">
                <a:solidFill>
                  <a:srgbClr val="000000"/>
                </a:solidFill>
              </a:rPr>
              <a:t>What I hear, I forget. What I see, I remember. What I do, I understand. Kung Fu Tzu (Confucius)</a:t>
            </a:r>
          </a:p>
          <a:p>
            <a:pPr algn="just" rtl="0"/>
            <a:endParaRPr lang="en-US" b="1" dirty="0">
              <a:solidFill>
                <a:srgbClr val="000000"/>
              </a:solidFill>
            </a:endParaRPr>
          </a:p>
          <a:p>
            <a:pPr algn="just" rtl="0"/>
            <a:r>
              <a:rPr lang="en-US" b="1" dirty="0">
                <a:solidFill>
                  <a:srgbClr val="000000"/>
                </a:solidFill>
              </a:rPr>
              <a:t>Always rely on the participants’ knowledge</a:t>
            </a:r>
          </a:p>
          <a:p>
            <a:pPr algn="just" rtl="0"/>
            <a:r>
              <a:rPr lang="en-US" dirty="0">
                <a:solidFill>
                  <a:srgbClr val="000000"/>
                </a:solidFill>
              </a:rPr>
              <a:t>Participants have a lot of knowledge and experience, and the quality of your training will depend on your ability to invite them to share it. For instance, ask participants to explain what a word or concept means before giving your own definition or prompt views on some topics before showing a slide. You can always prompt participants on additional examples and experiences. The more participants are asked to participate, the more they will remember, learn and apply what they have learnt to their work.</a:t>
            </a:r>
          </a:p>
          <a:p>
            <a:pPr algn="just" rtl="0"/>
            <a:endParaRPr lang="en-US" b="1" dirty="0">
              <a:solidFill>
                <a:srgbClr val="000000"/>
              </a:solidFill>
            </a:endParaRPr>
          </a:p>
          <a:p>
            <a:pPr algn="just" rtl="0"/>
            <a:r>
              <a:rPr lang="en-US" b="1" dirty="0">
                <a:solidFill>
                  <a:srgbClr val="000000"/>
                </a:solidFill>
              </a:rPr>
              <a:t>Use practical tools</a:t>
            </a:r>
          </a:p>
          <a:p>
            <a:pPr algn="just" rtl="0"/>
            <a:r>
              <a:rPr lang="en-US" dirty="0">
                <a:solidFill>
                  <a:srgbClr val="000000"/>
                </a:solidFill>
              </a:rPr>
              <a:t>A sticky wall, sprayed with repositionable glue, is a fantastic tool. During group work, you can use </a:t>
            </a:r>
            <a:r>
              <a:rPr lang="en-US" dirty="0" err="1">
                <a:solidFill>
                  <a:srgbClr val="000000"/>
                </a:solidFill>
              </a:rPr>
              <a:t>colour</a:t>
            </a:r>
            <a:r>
              <a:rPr lang="en-US" dirty="0">
                <a:solidFill>
                  <a:srgbClr val="000000"/>
                </a:solidFill>
              </a:rPr>
              <a:t> cards, flip chart papers, etc. and </a:t>
            </a:r>
            <a:r>
              <a:rPr lang="en-US" dirty="0" err="1">
                <a:solidFill>
                  <a:srgbClr val="000000"/>
                </a:solidFill>
              </a:rPr>
              <a:t>organise</a:t>
            </a:r>
            <a:r>
              <a:rPr lang="en-US" dirty="0">
                <a:solidFill>
                  <a:srgbClr val="000000"/>
                </a:solidFill>
              </a:rPr>
              <a:t> these on the sticky wall for feedback in plenary or for further reference.</a:t>
            </a:r>
            <a:r>
              <a:rPr lang="fr-FR" sz="1600" dirty="0">
                <a:solidFill>
                  <a:srgbClr val="0000FF"/>
                </a:solidFill>
                <a:latin typeface="Arial"/>
              </a:rPr>
              <a:t> </a:t>
            </a:r>
          </a:p>
          <a:p>
            <a:pPr rtl="0"/>
            <a:r>
              <a:rPr lang="en-US" sz="900" i="1" dirty="0" smtClean="0">
                <a:solidFill>
                  <a:srgbClr val="000000"/>
                </a:solidFill>
              </a:rPr>
              <a:t>Sticky </a:t>
            </a:r>
            <a:r>
              <a:rPr lang="en-US" sz="900" i="1" dirty="0">
                <a:solidFill>
                  <a:srgbClr val="000000"/>
                </a:solidFill>
              </a:rPr>
              <a:t>wall for facilitation</a:t>
            </a:r>
            <a:r>
              <a:rPr lang="fr-FR" sz="900" i="1" dirty="0">
                <a:solidFill>
                  <a:srgbClr val="000000"/>
                </a:solidFill>
                <a:latin typeface="Arial"/>
              </a:rPr>
              <a:t>	</a:t>
            </a:r>
            <a:r>
              <a:rPr lang="en-US" sz="900" i="1" dirty="0">
                <a:solidFill>
                  <a:srgbClr val="000000"/>
                </a:solidFill>
              </a:rPr>
              <a:t>Repositionable glue spray	</a:t>
            </a:r>
            <a:endParaRPr lang="fr-FR" sz="1000" dirty="0">
              <a:solidFill>
                <a:srgbClr val="000000"/>
              </a:solidFill>
              <a:latin typeface="Times New Roman"/>
            </a:endParaRPr>
          </a:p>
          <a:p>
            <a:pPr rtl="0"/>
            <a:r>
              <a:rPr lang="fr-FR" sz="900" i="1" dirty="0">
                <a:solidFill>
                  <a:srgbClr val="000000"/>
                </a:solidFill>
                <a:latin typeface="Arial"/>
              </a:rPr>
              <a:t>Possible </a:t>
            </a:r>
            <a:r>
              <a:rPr lang="fr-FR" sz="900" i="1" dirty="0" err="1">
                <a:solidFill>
                  <a:srgbClr val="000000"/>
                </a:solidFill>
                <a:latin typeface="Arial"/>
              </a:rPr>
              <a:t>link</a:t>
            </a:r>
            <a:r>
              <a:rPr lang="fr-FR" sz="900" i="1" dirty="0">
                <a:solidFill>
                  <a:srgbClr val="000000"/>
                </a:solidFill>
                <a:latin typeface="Arial"/>
              </a:rPr>
              <a:t>: </a:t>
            </a:r>
            <a:r>
              <a:rPr lang="en-US" sz="900" i="1" u="sng" dirty="0">
                <a:solidFill>
                  <a:srgbClr val="000000"/>
                </a:solidFill>
                <a:latin typeface="Times New Roman"/>
              </a:rPr>
              <a:t>http://www.ica-uk.org.uk/books-&amp;-resources</a:t>
            </a:r>
            <a:endParaRPr lang="en-US" sz="1000" u="sng" dirty="0">
              <a:solidFill>
                <a:srgbClr val="000000"/>
              </a:solidFill>
              <a:latin typeface="Times New Roman"/>
            </a:endParaRPr>
          </a:p>
          <a:p>
            <a:pPr algn="just" rtl="0"/>
            <a:endParaRPr lang="en-US" b="1" dirty="0">
              <a:solidFill>
                <a:srgbClr val="000000"/>
              </a:solidFill>
            </a:endParaRPr>
          </a:p>
          <a:p>
            <a:pPr algn="just" rtl="0"/>
            <a:r>
              <a:rPr lang="en-US" b="1" dirty="0">
                <a:solidFill>
                  <a:srgbClr val="000000"/>
                </a:solidFill>
              </a:rPr>
              <a:t>Avoid misusing tools</a:t>
            </a:r>
          </a:p>
          <a:p>
            <a:pPr algn="just" rtl="0"/>
            <a:r>
              <a:rPr lang="en-US" dirty="0">
                <a:solidFill>
                  <a:srgbClr val="000000"/>
                </a:solidFill>
              </a:rPr>
              <a:t>Slides are the best example: you do not need a slide presentation to conduct a training! Remember that slides are only a visual aid to support your training, and they may only address one participant learning style among others. It is also recommended that you do not print and hand out any slide presentations to participants in advance, as it may take their attention away from the presentation. </a:t>
            </a:r>
          </a:p>
          <a:p>
            <a:endParaRPr lang="fr-FR" dirty="0"/>
          </a:p>
        </p:txBody>
      </p:sp>
    </p:spTree>
    <p:extLst>
      <p:ext uri="{BB962C8B-B14F-4D97-AF65-F5344CB8AC3E}">
        <p14:creationId xmlns:p14="http://schemas.microsoft.com/office/powerpoint/2010/main" val="38340153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2825" y="285750"/>
            <a:ext cx="2054225" cy="1541463"/>
          </a:xfrm>
        </p:spPr>
      </p:sp>
      <p:sp>
        <p:nvSpPr>
          <p:cNvPr id="3" name="Notes Placeholder 2"/>
          <p:cNvSpPr>
            <a:spLocks noGrp="1"/>
          </p:cNvSpPr>
          <p:nvPr>
            <p:ph type="body" idx="1"/>
          </p:nvPr>
        </p:nvSpPr>
        <p:spPr/>
        <p:txBody>
          <a:bodyPr/>
          <a:lstStyle/>
          <a:p>
            <a:pPr rtl="0"/>
            <a:r>
              <a:rPr lang="en-US" b="1" dirty="0">
                <a:solidFill>
                  <a:srgbClr val="1F497D"/>
                </a:solidFill>
              </a:rPr>
              <a:t>4. From training to learning and applying Sphere</a:t>
            </a:r>
          </a:p>
          <a:p>
            <a:pPr algn="just" rtl="0"/>
            <a:endParaRPr lang="en-US" dirty="0">
              <a:solidFill>
                <a:srgbClr val="000000"/>
              </a:solidFill>
            </a:endParaRPr>
          </a:p>
          <a:p>
            <a:pPr algn="just" rtl="0"/>
            <a:r>
              <a:rPr lang="en-US" dirty="0">
                <a:solidFill>
                  <a:srgbClr val="000000"/>
                </a:solidFill>
              </a:rPr>
              <a:t>The following are a few lessons learnt and suggestions shared by some Sphere trainers to improve evaluation and follow-up training activities (abstract of ‘Sphere Training Report 2009’).</a:t>
            </a:r>
          </a:p>
          <a:p>
            <a:pPr algn="just" rtl="0"/>
            <a:endParaRPr lang="en-US" b="1" dirty="0">
              <a:solidFill>
                <a:srgbClr val="000000"/>
              </a:solidFill>
            </a:endParaRPr>
          </a:p>
          <a:p>
            <a:pPr algn="just" rtl="0"/>
            <a:r>
              <a:rPr lang="en-US" b="1" dirty="0">
                <a:solidFill>
                  <a:srgbClr val="000000"/>
                </a:solidFill>
              </a:rPr>
              <a:t>To evaluate knowledge acquired, the following tools are used</a:t>
            </a:r>
          </a:p>
          <a:p>
            <a:pPr lvl="1" rtl="0">
              <a:buSzPts val="1200"/>
              <a:buFont typeface="Wingdings"/>
              <a:buChar char="à"/>
            </a:pPr>
            <a:r>
              <a:rPr lang="en-US" dirty="0">
                <a:solidFill>
                  <a:srgbClr val="000000"/>
                </a:solidFill>
              </a:rPr>
              <a:t>Pre-course assignments to assess the extent of knowledge gained at the end of the training</a:t>
            </a:r>
          </a:p>
          <a:p>
            <a:pPr lvl="1" rtl="0">
              <a:buSzPts val="1200"/>
              <a:buFont typeface="Wingdings"/>
              <a:buChar char="à"/>
            </a:pPr>
            <a:r>
              <a:rPr lang="en-US" dirty="0">
                <a:solidFill>
                  <a:srgbClr val="000000"/>
                </a:solidFill>
              </a:rPr>
              <a:t>Review exercises at the beginning of each session. These can take the form of quizzes, games etc. </a:t>
            </a:r>
          </a:p>
          <a:p>
            <a:pPr algn="just" rtl="0"/>
            <a:endParaRPr lang="en-US" b="1" dirty="0">
              <a:solidFill>
                <a:srgbClr val="000000"/>
              </a:solidFill>
            </a:endParaRPr>
          </a:p>
          <a:p>
            <a:pPr algn="just" rtl="0"/>
            <a:r>
              <a:rPr lang="en-US" b="1" dirty="0">
                <a:solidFill>
                  <a:srgbClr val="000000"/>
                </a:solidFill>
              </a:rPr>
              <a:t>To evaluate courses, the methods mentioned are as follows:</a:t>
            </a:r>
          </a:p>
          <a:p>
            <a:pPr lvl="1" rtl="0">
              <a:buSzPts val="1200"/>
              <a:buFont typeface="Wingdings"/>
              <a:buChar char="à"/>
            </a:pPr>
            <a:r>
              <a:rPr lang="en-US" dirty="0">
                <a:solidFill>
                  <a:srgbClr val="000000"/>
                </a:solidFill>
              </a:rPr>
              <a:t>Debriefing sessions to get participants’ feedback</a:t>
            </a:r>
          </a:p>
          <a:p>
            <a:pPr lvl="1" rtl="0">
              <a:buSzPts val="1200"/>
              <a:buFont typeface="Wingdings"/>
              <a:buChar char="à"/>
            </a:pPr>
            <a:r>
              <a:rPr lang="en-US" dirty="0">
                <a:solidFill>
                  <a:srgbClr val="000000"/>
                </a:solidFill>
              </a:rPr>
              <a:t>Parking lot sheet for unanswered questions </a:t>
            </a:r>
          </a:p>
          <a:p>
            <a:pPr lvl="1" rtl="0">
              <a:buSzPts val="1200"/>
              <a:buFont typeface="Wingdings"/>
              <a:buChar char="à"/>
            </a:pPr>
            <a:r>
              <a:rPr lang="en-US" dirty="0">
                <a:solidFill>
                  <a:srgbClr val="000000"/>
                </a:solidFill>
              </a:rPr>
              <a:t>Providing participants with evaluation form to be completed at the end of each session or at the end of the training</a:t>
            </a:r>
          </a:p>
          <a:p>
            <a:pPr lvl="1" rtl="0">
              <a:buSzPts val="1200"/>
              <a:buFont typeface="Wingdings"/>
              <a:buChar char="à"/>
            </a:pPr>
            <a:r>
              <a:rPr lang="en-US" dirty="0">
                <a:solidFill>
                  <a:srgbClr val="000000"/>
                </a:solidFill>
              </a:rPr>
              <a:t>Auto-evaluation of the training team by the training team itself or by an assistant</a:t>
            </a:r>
          </a:p>
          <a:p>
            <a:pPr algn="just" rtl="0"/>
            <a:endParaRPr lang="en-US" b="1" dirty="0">
              <a:solidFill>
                <a:srgbClr val="000000"/>
              </a:solidFill>
            </a:endParaRPr>
          </a:p>
          <a:p>
            <a:pPr algn="just" rtl="0"/>
            <a:r>
              <a:rPr lang="en-US" b="1" dirty="0">
                <a:solidFill>
                  <a:srgbClr val="000000"/>
                </a:solidFill>
              </a:rPr>
              <a:t>Follow-up tips</a:t>
            </a:r>
          </a:p>
          <a:p>
            <a:pPr lvl="1" rtl="0">
              <a:buSzPts val="1200"/>
              <a:buFont typeface="Wingdings"/>
              <a:buChar char="à"/>
            </a:pPr>
            <a:r>
              <a:rPr lang="en-US" dirty="0">
                <a:solidFill>
                  <a:srgbClr val="000000"/>
                </a:solidFill>
              </a:rPr>
              <a:t>Asking annual reports from participants on Sphere implementation </a:t>
            </a:r>
          </a:p>
          <a:p>
            <a:pPr lvl="1" rtl="0">
              <a:buSzPts val="1200"/>
              <a:buFont typeface="Wingdings"/>
              <a:buChar char="à"/>
            </a:pPr>
            <a:r>
              <a:rPr lang="en-US" dirty="0">
                <a:solidFill>
                  <a:srgbClr val="000000"/>
                </a:solidFill>
              </a:rPr>
              <a:t>Sending emails or giving phone calls to participants to inquire about Sphere implementation </a:t>
            </a:r>
          </a:p>
          <a:p>
            <a:pPr lvl="1" rtl="0">
              <a:buSzPts val="1200"/>
              <a:buFont typeface="Wingdings"/>
              <a:buChar char="à"/>
            </a:pPr>
            <a:r>
              <a:rPr lang="en-US" dirty="0">
                <a:solidFill>
                  <a:srgbClr val="000000"/>
                </a:solidFill>
              </a:rPr>
              <a:t>Visiting participants, coaching them, monitoring and evaluating their projects </a:t>
            </a:r>
          </a:p>
          <a:p>
            <a:pPr lvl="1" rtl="0">
              <a:buSzPts val="1200"/>
              <a:buFont typeface="Wingdings"/>
              <a:buChar char="à"/>
            </a:pPr>
            <a:r>
              <a:rPr lang="en-US" dirty="0">
                <a:solidFill>
                  <a:srgbClr val="000000"/>
                </a:solidFill>
              </a:rPr>
              <a:t>Sharing information on a regular basis, including final training reports and updates on Sphere </a:t>
            </a:r>
          </a:p>
          <a:p>
            <a:endParaRPr lang="en-GB" dirty="0"/>
          </a:p>
        </p:txBody>
      </p:sp>
    </p:spTree>
    <p:extLst>
      <p:ext uri="{BB962C8B-B14F-4D97-AF65-F5344CB8AC3E}">
        <p14:creationId xmlns:p14="http://schemas.microsoft.com/office/powerpoint/2010/main" val="42867967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282825" y="285750"/>
            <a:ext cx="2054225" cy="1541463"/>
          </a:xfrm>
        </p:spPr>
      </p:sp>
      <p:sp>
        <p:nvSpPr>
          <p:cNvPr id="3" name="Espace réservé des commentaires 2"/>
          <p:cNvSpPr>
            <a:spLocks noGrp="1"/>
          </p:cNvSpPr>
          <p:nvPr>
            <p:ph type="body" idx="1"/>
          </p:nvPr>
        </p:nvSpPr>
        <p:spPr/>
        <p:txBody>
          <a:bodyPr/>
          <a:lstStyle/>
          <a:p>
            <a:pPr rtl="0"/>
            <a:r>
              <a:rPr lang="en-US" b="1" dirty="0">
                <a:solidFill>
                  <a:srgbClr val="1F497D"/>
                </a:solidFill>
              </a:rPr>
              <a:t>5. More references</a:t>
            </a:r>
          </a:p>
          <a:p>
            <a:pPr algn="just" rtl="0"/>
            <a:endParaRPr lang="en-US" b="1" dirty="0">
              <a:solidFill>
                <a:srgbClr val="000000"/>
              </a:solidFill>
            </a:endParaRPr>
          </a:p>
          <a:p>
            <a:pPr algn="just" rtl="0"/>
            <a:r>
              <a:rPr lang="en-US" b="1" dirty="0">
                <a:solidFill>
                  <a:srgbClr val="000000"/>
                </a:solidFill>
              </a:rPr>
              <a:t>If you want to know more about adult learning/training</a:t>
            </a:r>
          </a:p>
          <a:p>
            <a:pPr lvl="1" rtl="0">
              <a:buSzPts val="1200"/>
              <a:buFont typeface="Wingdings"/>
              <a:buChar char="ü"/>
            </a:pPr>
            <a:r>
              <a:rPr lang="en-US" dirty="0">
                <a:solidFill>
                  <a:srgbClr val="000000"/>
                </a:solidFill>
              </a:rPr>
              <a:t>Andragogy: </a:t>
            </a:r>
            <a:r>
              <a:rPr lang="en-US" u="sng" dirty="0">
                <a:solidFill>
                  <a:srgbClr val="000000"/>
                </a:solidFill>
              </a:rPr>
              <a:t>http://en.wikipedia.org/wiki/Andragogy</a:t>
            </a:r>
          </a:p>
          <a:p>
            <a:pPr lvl="1" rtl="0">
              <a:buSzPts val="1200"/>
              <a:buFont typeface="Wingdings"/>
              <a:buChar char="ü"/>
            </a:pPr>
            <a:r>
              <a:rPr lang="en-US" i="0" dirty="0" smtClean="0">
                <a:solidFill>
                  <a:srgbClr val="000000"/>
                </a:solidFill>
              </a:rPr>
              <a:t>‘The </a:t>
            </a:r>
            <a:r>
              <a:rPr lang="en-US" i="0" dirty="0">
                <a:solidFill>
                  <a:srgbClr val="000000"/>
                </a:solidFill>
              </a:rPr>
              <a:t>Modern Practice of Adult Education: From Pedagogy to </a:t>
            </a:r>
            <a:r>
              <a:rPr lang="en-US" i="0" dirty="0" smtClean="0">
                <a:solidFill>
                  <a:srgbClr val="000000"/>
                </a:solidFill>
              </a:rPr>
              <a:t>Andragogy’</a:t>
            </a:r>
            <a:r>
              <a:rPr lang="en-US" dirty="0" smtClean="0">
                <a:solidFill>
                  <a:srgbClr val="000000"/>
                </a:solidFill>
              </a:rPr>
              <a:t>, </a:t>
            </a:r>
            <a:r>
              <a:rPr lang="en-US" dirty="0">
                <a:solidFill>
                  <a:srgbClr val="000000"/>
                </a:solidFill>
              </a:rPr>
              <a:t>Malcolm Knowles (1980), Wilton, Connecticut: Association Press</a:t>
            </a:r>
          </a:p>
          <a:p>
            <a:pPr lvl="1" rtl="0">
              <a:buSzPts val="1200"/>
              <a:buFont typeface="Wingdings"/>
              <a:buChar char="ü"/>
            </a:pPr>
            <a:r>
              <a:rPr lang="en-US" dirty="0">
                <a:solidFill>
                  <a:srgbClr val="000000"/>
                </a:solidFill>
              </a:rPr>
              <a:t>Teaching and Learning Resources wiki, Page history, Last edited by </a:t>
            </a:r>
            <a:r>
              <a:rPr lang="en-US" dirty="0" err="1">
                <a:solidFill>
                  <a:srgbClr val="000000"/>
                </a:solidFill>
              </a:rPr>
              <a:t>Gayla</a:t>
            </a:r>
            <a:r>
              <a:rPr lang="en-US" dirty="0">
                <a:solidFill>
                  <a:srgbClr val="000000"/>
                </a:solidFill>
              </a:rPr>
              <a:t> S. </a:t>
            </a:r>
            <a:r>
              <a:rPr lang="en-US" dirty="0" err="1">
                <a:solidFill>
                  <a:srgbClr val="000000"/>
                </a:solidFill>
              </a:rPr>
              <a:t>Keesee</a:t>
            </a:r>
            <a:r>
              <a:rPr lang="en-US" dirty="0">
                <a:solidFill>
                  <a:srgbClr val="000000"/>
                </a:solidFill>
              </a:rPr>
              <a:t>, </a:t>
            </a:r>
            <a:r>
              <a:rPr lang="en-US" u="sng" dirty="0">
                <a:solidFill>
                  <a:srgbClr val="000000"/>
                </a:solidFill>
              </a:rPr>
              <a:t>http://teachinglearningresources.pbworks.com/w/page/30310516/Andragogy--Adult%20Learning%20Theory</a:t>
            </a:r>
          </a:p>
          <a:p>
            <a:pPr algn="just" rtl="0"/>
            <a:endParaRPr lang="en-US" b="1" dirty="0">
              <a:solidFill>
                <a:srgbClr val="000000"/>
              </a:solidFill>
            </a:endParaRPr>
          </a:p>
          <a:p>
            <a:pPr algn="just" rtl="0"/>
            <a:r>
              <a:rPr lang="en-US" b="1" dirty="0">
                <a:solidFill>
                  <a:srgbClr val="000000"/>
                </a:solidFill>
              </a:rPr>
              <a:t>If you want to refer to more facilitation guidance </a:t>
            </a:r>
          </a:p>
          <a:p>
            <a:pPr lvl="1" rtl="0">
              <a:buSzPts val="1200"/>
              <a:buFont typeface="Wingdings"/>
              <a:buChar char="ü"/>
            </a:pPr>
            <a:r>
              <a:rPr lang="en-US" dirty="0" smtClean="0">
                <a:solidFill>
                  <a:srgbClr val="000000"/>
                </a:solidFill>
              </a:rPr>
              <a:t>‘Action </a:t>
            </a:r>
            <a:r>
              <a:rPr lang="en-US" dirty="0">
                <a:solidFill>
                  <a:srgbClr val="000000"/>
                </a:solidFill>
              </a:rPr>
              <a:t>for the Rights of Children (ARC) Resource </a:t>
            </a:r>
            <a:r>
              <a:rPr lang="en-US" dirty="0" smtClean="0">
                <a:solidFill>
                  <a:srgbClr val="000000"/>
                </a:solidFill>
              </a:rPr>
              <a:t>pack’: </a:t>
            </a:r>
            <a:r>
              <a:rPr lang="en-US" u="sng" dirty="0">
                <a:solidFill>
                  <a:srgbClr val="0000FF"/>
                </a:solidFill>
                <a:latin typeface="Times New Roman"/>
              </a:rPr>
              <a:t>http://resourcecentre.savethechildren.se/library/arc-resource-pack-facilitators-toolkit</a:t>
            </a:r>
          </a:p>
          <a:p>
            <a:pPr lvl="1" rtl="0">
              <a:buSzPts val="1200"/>
              <a:buFont typeface="Wingdings"/>
              <a:buChar char="ü"/>
            </a:pPr>
            <a:r>
              <a:rPr lang="en-US" dirty="0" smtClean="0">
                <a:solidFill>
                  <a:srgbClr val="000000"/>
                </a:solidFill>
              </a:rPr>
              <a:t>‘Action </a:t>
            </a:r>
            <a:r>
              <a:rPr lang="en-US" dirty="0">
                <a:solidFill>
                  <a:srgbClr val="000000"/>
                </a:solidFill>
              </a:rPr>
              <a:t>for the Rights of Children (ARC)/ Reach Out Project Facilitator’s </a:t>
            </a:r>
            <a:r>
              <a:rPr lang="en-US" dirty="0" smtClean="0">
                <a:solidFill>
                  <a:srgbClr val="000000"/>
                </a:solidFill>
              </a:rPr>
              <a:t>toolkit’: </a:t>
            </a:r>
            <a:r>
              <a:rPr lang="en-US" u="sng" dirty="0">
                <a:solidFill>
                  <a:srgbClr val="0000FF"/>
                </a:solidFill>
                <a:latin typeface="Times New Roman"/>
              </a:rPr>
              <a:t>http://www.unhcr.org/4371d7c92.pdf</a:t>
            </a:r>
            <a:endParaRPr lang="en-US" dirty="0">
              <a:solidFill>
                <a:srgbClr val="0000FF"/>
              </a:solidFill>
            </a:endParaRPr>
          </a:p>
          <a:p>
            <a:pPr lvl="1" rtl="0">
              <a:buSzPts val="1200"/>
              <a:buFont typeface="Wingdings"/>
              <a:buChar char="ü"/>
            </a:pPr>
            <a:r>
              <a:rPr lang="en-US" dirty="0" smtClean="0">
                <a:solidFill>
                  <a:srgbClr val="000000"/>
                </a:solidFill>
              </a:rPr>
              <a:t>‘Changing </a:t>
            </a:r>
            <a:r>
              <a:rPr lang="en-US" dirty="0">
                <a:solidFill>
                  <a:srgbClr val="000000"/>
                </a:solidFill>
              </a:rPr>
              <a:t>Minds: A Guide to Facilitated Participatory </a:t>
            </a:r>
            <a:r>
              <a:rPr lang="en-US" dirty="0" smtClean="0">
                <a:solidFill>
                  <a:srgbClr val="000000"/>
                </a:solidFill>
              </a:rPr>
              <a:t>Planning’, </a:t>
            </a:r>
            <a:r>
              <a:rPr lang="en-US" dirty="0">
                <a:solidFill>
                  <a:srgbClr val="000000"/>
                </a:solidFill>
              </a:rPr>
              <a:t>Cole P. Dodge, Gavin Bennett: </a:t>
            </a:r>
            <a:r>
              <a:rPr lang="en-US" u="sng" dirty="0">
                <a:solidFill>
                  <a:srgbClr val="0000FF"/>
                </a:solidFill>
              </a:rPr>
              <a:t>www.idrc.ca/EN/Resources/Publications/Pages/IDRCBookDetails.aspx?PublicationID=865</a:t>
            </a:r>
          </a:p>
          <a:p>
            <a:pPr lvl="1" rtl="0">
              <a:buSzPts val="1200"/>
              <a:buFont typeface="Wingdings"/>
              <a:buChar char="ü"/>
            </a:pPr>
            <a:r>
              <a:rPr lang="en-US" dirty="0" smtClean="0">
                <a:solidFill>
                  <a:srgbClr val="000000"/>
                </a:solidFill>
              </a:rPr>
              <a:t>‘The </a:t>
            </a:r>
            <a:r>
              <a:rPr lang="en-US" dirty="0">
                <a:solidFill>
                  <a:srgbClr val="000000"/>
                </a:solidFill>
              </a:rPr>
              <a:t>Facilitator's </a:t>
            </a:r>
            <a:r>
              <a:rPr lang="en-US" dirty="0" smtClean="0">
                <a:solidFill>
                  <a:srgbClr val="000000"/>
                </a:solidFill>
              </a:rPr>
              <a:t>Toolkit’, </a:t>
            </a:r>
            <a:r>
              <a:rPr lang="en-US" u="sng" dirty="0" err="1">
                <a:solidFill>
                  <a:srgbClr val="000000"/>
                </a:solidFill>
                <a:latin typeface="Times New Roman"/>
              </a:rPr>
              <a:t>Havergal</a:t>
            </a:r>
            <a:r>
              <a:rPr lang="en-US" u="sng" dirty="0">
                <a:solidFill>
                  <a:srgbClr val="000000"/>
                </a:solidFill>
                <a:latin typeface="Times New Roman"/>
              </a:rPr>
              <a:t> Maggie</a:t>
            </a:r>
            <a:r>
              <a:rPr lang="en-US" u="sng" dirty="0">
                <a:solidFill>
                  <a:srgbClr val="000000"/>
                </a:solidFill>
              </a:rPr>
              <a:t>, </a:t>
            </a:r>
            <a:r>
              <a:rPr lang="en-US" u="sng" dirty="0" err="1">
                <a:solidFill>
                  <a:srgbClr val="000000"/>
                </a:solidFill>
                <a:latin typeface="Times New Roman"/>
              </a:rPr>
              <a:t>Edmonstone</a:t>
            </a:r>
            <a:r>
              <a:rPr lang="en-US" u="sng" dirty="0">
                <a:solidFill>
                  <a:srgbClr val="000000"/>
                </a:solidFill>
                <a:latin typeface="Times New Roman"/>
              </a:rPr>
              <a:t> John</a:t>
            </a:r>
            <a:r>
              <a:rPr lang="en-US" u="sng" dirty="0">
                <a:solidFill>
                  <a:srgbClr val="000000"/>
                </a:solidFill>
              </a:rPr>
              <a:t>: </a:t>
            </a:r>
            <a:r>
              <a:rPr lang="en-US" sz="1100" u="sng" dirty="0">
                <a:solidFill>
                  <a:srgbClr val="0000FF"/>
                </a:solidFill>
                <a:latin typeface="Times New Roman"/>
              </a:rPr>
              <a:t>http://books.google.es/books/about/The_Facilitator_s_Toolkit.html?id=H7ssJwAACAAJ&amp;redir_esc=y</a:t>
            </a:r>
          </a:p>
          <a:p>
            <a:pPr algn="just" rtl="0"/>
            <a:endParaRPr lang="en-US" b="1" dirty="0">
              <a:solidFill>
                <a:srgbClr val="000000"/>
              </a:solidFill>
            </a:endParaRPr>
          </a:p>
          <a:p>
            <a:pPr algn="just" rtl="0"/>
            <a:r>
              <a:rPr lang="en-US" b="1" dirty="0">
                <a:solidFill>
                  <a:srgbClr val="000000"/>
                </a:solidFill>
              </a:rPr>
              <a:t>If you want to access templates and formats</a:t>
            </a:r>
          </a:p>
          <a:p>
            <a:pPr algn="just" rtl="0"/>
            <a:r>
              <a:rPr lang="en-US" dirty="0">
                <a:solidFill>
                  <a:srgbClr val="000000"/>
                </a:solidFill>
              </a:rPr>
              <a:t>There are many available and adaptable tools you can use, such as: a sample task list, training needs assessment survey form, workshop invitation template, equipment and stationary list, registration form, evaluation form, action plan template, etc. Make sure tools are adjusted for your own training context. </a:t>
            </a:r>
          </a:p>
          <a:p>
            <a:pPr algn="just" rtl="0"/>
            <a:endParaRPr lang="en-US" dirty="0">
              <a:solidFill>
                <a:srgbClr val="000000"/>
              </a:solidFill>
            </a:endParaRPr>
          </a:p>
          <a:p>
            <a:pPr algn="just" rtl="0"/>
            <a:r>
              <a:rPr lang="en-US" dirty="0">
                <a:solidFill>
                  <a:srgbClr val="000000"/>
                </a:solidFill>
              </a:rPr>
              <a:t>You can refer to:</a:t>
            </a:r>
          </a:p>
          <a:p>
            <a:pPr lvl="1" rtl="0">
              <a:buSzPts val="1200"/>
              <a:buFont typeface="Wingdings"/>
              <a:buChar char="ü"/>
            </a:pPr>
            <a:r>
              <a:rPr lang="en-US" dirty="0">
                <a:solidFill>
                  <a:srgbClr val="000000"/>
                </a:solidFill>
              </a:rPr>
              <a:t>Sphere Trainers Guide (extracted from Sphere 2004 Training package):</a:t>
            </a:r>
            <a:r>
              <a:rPr lang="en-US" i="1" dirty="0">
                <a:solidFill>
                  <a:srgbClr val="000000"/>
                </a:solidFill>
              </a:rPr>
              <a:t> </a:t>
            </a:r>
            <a:r>
              <a:rPr lang="en-US" u="sng" dirty="0">
                <a:solidFill>
                  <a:srgbClr val="0000FF"/>
                </a:solidFill>
                <a:latin typeface="Times New Roman"/>
              </a:rPr>
              <a:t>http://www.sphereproject.org/resources</a:t>
            </a:r>
          </a:p>
          <a:p>
            <a:pPr lvl="1" rtl="0">
              <a:buSzPts val="1200"/>
              <a:buFont typeface="Wingdings"/>
              <a:buChar char="ü"/>
            </a:pPr>
            <a:r>
              <a:rPr lang="en-US" dirty="0">
                <a:solidFill>
                  <a:srgbClr val="000000"/>
                </a:solidFill>
              </a:rPr>
              <a:t>Lessons from the Sphere Training of Trainers (</a:t>
            </a:r>
            <a:r>
              <a:rPr lang="en-US" dirty="0" err="1">
                <a:solidFill>
                  <a:srgbClr val="000000"/>
                </a:solidFill>
              </a:rPr>
              <a:t>ToT</a:t>
            </a:r>
            <a:r>
              <a:rPr lang="en-US" dirty="0">
                <a:solidFill>
                  <a:srgbClr val="000000"/>
                </a:solidFill>
              </a:rPr>
              <a:t>) Courses – A reference for facilitators?:</a:t>
            </a:r>
            <a:r>
              <a:rPr lang="en-US" i="1" dirty="0">
                <a:solidFill>
                  <a:srgbClr val="000000"/>
                </a:solidFill>
              </a:rPr>
              <a:t> </a:t>
            </a:r>
            <a:r>
              <a:rPr lang="en-US" u="sng" dirty="0">
                <a:solidFill>
                  <a:srgbClr val="0000FF"/>
                </a:solidFill>
                <a:latin typeface="Times New Roman"/>
              </a:rPr>
              <a:t>http://www.sphereproject.org/resources</a:t>
            </a:r>
            <a:endParaRPr lang="en-US" i="1" dirty="0">
              <a:solidFill>
                <a:srgbClr val="0000FF"/>
              </a:solidFill>
            </a:endParaRPr>
          </a:p>
          <a:p>
            <a:endParaRPr lang="fr-FR" dirty="0"/>
          </a:p>
        </p:txBody>
      </p:sp>
    </p:spTree>
    <p:extLst>
      <p:ext uri="{BB962C8B-B14F-4D97-AF65-F5344CB8AC3E}">
        <p14:creationId xmlns:p14="http://schemas.microsoft.com/office/powerpoint/2010/main" val="11141763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282825" y="285750"/>
            <a:ext cx="2054225" cy="1541463"/>
          </a:xfrm>
        </p:spPr>
      </p:sp>
      <p:sp>
        <p:nvSpPr>
          <p:cNvPr id="3" name="Espace réservé des commentaires 2"/>
          <p:cNvSpPr>
            <a:spLocks noGrp="1"/>
          </p:cNvSpPr>
          <p:nvPr>
            <p:ph type="body" idx="1"/>
          </p:nvPr>
        </p:nvSpPr>
        <p:spPr/>
        <p:txBody>
          <a:bodyPr/>
          <a:lstStyle/>
          <a:p>
            <a:pPr algn="ctr"/>
            <a:r>
              <a:rPr lang="en-US" b="1" dirty="0">
                <a:solidFill>
                  <a:srgbClr val="E36C0A"/>
                </a:solidFill>
              </a:rPr>
              <a:t>PART C: YOUR SPHERE TRAINING </a:t>
            </a:r>
            <a:r>
              <a:rPr lang="en-US" b="1" dirty="0" smtClean="0">
                <a:solidFill>
                  <a:srgbClr val="E36C0A"/>
                </a:solidFill>
              </a:rPr>
              <a:t>IN</a:t>
            </a:r>
            <a:r>
              <a:rPr lang="en-US" b="1" baseline="0" dirty="0" smtClean="0">
                <a:solidFill>
                  <a:srgbClr val="E36C0A"/>
                </a:solidFill>
              </a:rPr>
              <a:t> FIVE</a:t>
            </a:r>
            <a:r>
              <a:rPr lang="en-US" b="1" dirty="0" smtClean="0">
                <a:solidFill>
                  <a:srgbClr val="E36C0A"/>
                </a:solidFill>
              </a:rPr>
              <a:t> </a:t>
            </a:r>
            <a:r>
              <a:rPr lang="en-US" b="1" dirty="0">
                <a:solidFill>
                  <a:srgbClr val="E36C0A"/>
                </a:solidFill>
              </a:rPr>
              <a:t>STEPS</a:t>
            </a:r>
          </a:p>
          <a:p>
            <a:endParaRPr lang="fr-FR" dirty="0"/>
          </a:p>
        </p:txBody>
      </p:sp>
    </p:spTree>
    <p:extLst>
      <p:ext uri="{BB962C8B-B14F-4D97-AF65-F5344CB8AC3E}">
        <p14:creationId xmlns:p14="http://schemas.microsoft.com/office/powerpoint/2010/main" val="18441482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282825" y="285750"/>
            <a:ext cx="2054225" cy="1541463"/>
          </a:xfrm>
        </p:spPr>
      </p:sp>
      <p:sp>
        <p:nvSpPr>
          <p:cNvPr id="3" name="Espace réservé des commentaires 2"/>
          <p:cNvSpPr>
            <a:spLocks noGrp="1"/>
          </p:cNvSpPr>
          <p:nvPr>
            <p:ph type="body" idx="1"/>
          </p:nvPr>
        </p:nvSpPr>
        <p:spPr/>
        <p:txBody>
          <a:bodyPr/>
          <a:lstStyle/>
          <a:p>
            <a:pPr>
              <a:buClr>
                <a:srgbClr val="1F497D"/>
              </a:buClr>
            </a:pPr>
            <a:r>
              <a:rPr lang="en-US" b="1" dirty="0">
                <a:solidFill>
                  <a:srgbClr val="1F497D"/>
                </a:solidFill>
              </a:rPr>
              <a:t>1. Assess the training needs on Sphere</a:t>
            </a:r>
          </a:p>
          <a:p>
            <a:pPr algn="just"/>
            <a:endParaRPr lang="en-US" b="1" dirty="0"/>
          </a:p>
          <a:p>
            <a:pPr algn="just"/>
            <a:r>
              <a:rPr lang="en-US" b="1" dirty="0"/>
              <a:t>What are the training needs and expectations?</a:t>
            </a:r>
          </a:p>
          <a:p>
            <a:pPr algn="just"/>
            <a:r>
              <a:rPr lang="en-US" dirty="0"/>
              <a:t>At this very first stage, we strongly advise you not to rely on your own assumptions such as ‘what we need here is a training on WASH’. Examine your assumptions and explore options within your specific context by asking potential participants what they would be most interested in! To do so, you may want to launch a quick survey, send a questionnaire, share the idea during coordination meetings, etc. Be as specific as possible: make suggestions and ask people to clearly state what they think should be </a:t>
            </a:r>
            <a:r>
              <a:rPr lang="en-US" dirty="0" err="1"/>
              <a:t>prioritised</a:t>
            </a:r>
            <a:r>
              <a:rPr lang="en-US" dirty="0"/>
              <a:t>.</a:t>
            </a:r>
          </a:p>
          <a:p>
            <a:pPr lvl="2">
              <a:buClr>
                <a:srgbClr val="1F497D"/>
              </a:buClr>
              <a:buFont typeface="Wingdings"/>
              <a:buChar char="à"/>
            </a:pPr>
            <a:r>
              <a:rPr lang="en-US" dirty="0"/>
              <a:t>This may be the most important stage in the entire training process. </a:t>
            </a:r>
          </a:p>
          <a:p>
            <a:pPr algn="just"/>
            <a:endParaRPr lang="en-US" b="1" dirty="0"/>
          </a:p>
          <a:p>
            <a:pPr algn="just"/>
            <a:r>
              <a:rPr lang="en-US" b="1" dirty="0" err="1"/>
              <a:t>Analyse</a:t>
            </a:r>
            <a:r>
              <a:rPr lang="en-US" b="1" dirty="0"/>
              <a:t> the training needs assessment results</a:t>
            </a:r>
          </a:p>
          <a:p>
            <a:pPr algn="just"/>
            <a:r>
              <a:rPr lang="en-US" dirty="0"/>
              <a:t>You should carefully review the results of the training needs assessment and share the findings with transparency. This will allow you to start framing the training approach and consider the following aspects: the training topic and duration, the location and date, etc.</a:t>
            </a:r>
          </a:p>
          <a:p>
            <a:pPr algn="just"/>
            <a:r>
              <a:rPr lang="en-US" dirty="0"/>
              <a:t>It is also a good opportunity to review any other planned activities on the same topic, any training or global events in your region or worldwide, etc. to avoid duplication or having multiple important events, public holidays or celebrations at the same time.</a:t>
            </a:r>
          </a:p>
          <a:p>
            <a:pPr algn="just"/>
            <a:endParaRPr lang="en-US" b="1" dirty="0"/>
          </a:p>
          <a:p>
            <a:pPr algn="just"/>
            <a:r>
              <a:rPr lang="en-US" b="1" dirty="0"/>
              <a:t>Who is your audience?</a:t>
            </a:r>
          </a:p>
          <a:p>
            <a:pPr algn="just"/>
            <a:r>
              <a:rPr lang="en-US" dirty="0"/>
              <a:t>Once you have a number of potentially interested participants, you can profile them and prepare communications to launch a wider call for applications. Are you targeting field practitioners, senior managers, government representatives, a group of donors or a mix of these profiles to target a region in the world or a specific topic of interest, etc.?</a:t>
            </a:r>
          </a:p>
          <a:p>
            <a:pPr algn="just"/>
            <a:endParaRPr lang="en-US" b="1" dirty="0"/>
          </a:p>
          <a:p>
            <a:pPr algn="just"/>
            <a:r>
              <a:rPr lang="en-US" b="1" dirty="0"/>
              <a:t>Who is the facilitator or the training team?</a:t>
            </a:r>
          </a:p>
          <a:p>
            <a:pPr algn="just"/>
            <a:r>
              <a:rPr lang="en-US" dirty="0"/>
              <a:t>Explore early on the composition and availability of a training team, and include one or more facilitators and subject matter expert(s) if appropriate. Consider a mixed team in terms of training skills, knowledge of the training topic, profile (gender, culture and language), and knowledge of the specific context and region.</a:t>
            </a:r>
          </a:p>
          <a:p>
            <a:pPr algn="just"/>
            <a:endParaRPr lang="en-US" b="1" dirty="0"/>
          </a:p>
          <a:p>
            <a:pPr algn="just"/>
            <a:r>
              <a:rPr lang="en-US" b="1" dirty="0"/>
              <a:t>What resources do you have?</a:t>
            </a:r>
          </a:p>
          <a:p>
            <a:pPr algn="just"/>
            <a:r>
              <a:rPr lang="en-US" dirty="0"/>
              <a:t>At this stage you already have an idea about the expectations involved and the global training framework. It is the right time to make sure that the resources available will allow you to effectively hold this kind of event. If they do not, you may decide not to hold the training, or to raise funds so it can be properly run.</a:t>
            </a:r>
          </a:p>
          <a:p>
            <a:pPr algn="just"/>
            <a:r>
              <a:rPr lang="en-US" dirty="0"/>
              <a:t>Consider any available logistics and administrative support you may have; this will be key for the training preparation and implementation.</a:t>
            </a:r>
          </a:p>
          <a:p>
            <a:pPr algn="just"/>
            <a:endParaRPr lang="en-US" dirty="0"/>
          </a:p>
          <a:p>
            <a:pPr algn="just"/>
            <a:r>
              <a:rPr lang="en-US" dirty="0"/>
              <a:t>A cost-recovery approach (partial or full) should be envisaged. It involves asking participants to pay a fee to attend the training. The benefit of this, in addition to contributions to the training budget, is that it enhances the participants’ commitment to the training and adds value to their participation. Consider having special rates depending on the profile of the participants’ agencies.</a:t>
            </a:r>
          </a:p>
          <a:p>
            <a:pPr algn="just"/>
            <a:endParaRPr lang="en-US" b="1" dirty="0"/>
          </a:p>
          <a:p>
            <a:pPr algn="just"/>
            <a:r>
              <a:rPr lang="en-US" b="1" dirty="0"/>
              <a:t>Timing</a:t>
            </a:r>
          </a:p>
          <a:p>
            <a:pPr algn="just"/>
            <a:r>
              <a:rPr lang="en-US" dirty="0"/>
              <a:t>It is key to start the training process well in advance to have enough time to </a:t>
            </a:r>
            <a:r>
              <a:rPr lang="en-US" dirty="0" err="1"/>
              <a:t>organise</a:t>
            </a:r>
            <a:r>
              <a:rPr lang="en-US" dirty="0"/>
              <a:t> the training properly. Training </a:t>
            </a:r>
            <a:r>
              <a:rPr lang="en-US" dirty="0" err="1"/>
              <a:t>organised</a:t>
            </a:r>
            <a:r>
              <a:rPr lang="en-US" dirty="0"/>
              <a:t> in a precipitated manner often compromise on quality and thus impact learning. </a:t>
            </a:r>
          </a:p>
          <a:p>
            <a:pPr algn="just"/>
            <a:r>
              <a:rPr lang="en-US" dirty="0"/>
              <a:t>You should plan several weeks in advance to ensure that participants can commit to the date, secure the availability of the equipment and handbooks, and book a venue that fits the needs of the training.</a:t>
            </a:r>
          </a:p>
          <a:p>
            <a:pPr lvl="2">
              <a:buClr>
                <a:srgbClr val="1F497D"/>
              </a:buClr>
              <a:buFont typeface="Wingdings"/>
              <a:buChar char="à"/>
            </a:pPr>
            <a:r>
              <a:rPr lang="en-US" dirty="0"/>
              <a:t>It is recommended that you start this process 3 months in advance (this is a good average).</a:t>
            </a:r>
          </a:p>
          <a:p>
            <a:pPr>
              <a:buClr>
                <a:srgbClr val="1F497D"/>
              </a:buClr>
              <a:buFont typeface="Calibri"/>
              <a:buChar char="1"/>
            </a:pPr>
            <a:endParaRPr lang="en-US" b="1" dirty="0">
              <a:solidFill>
                <a:srgbClr val="1F497D"/>
              </a:solidFill>
            </a:endParaRPr>
          </a:p>
          <a:p>
            <a:endParaRPr lang="fr-FR" dirty="0"/>
          </a:p>
        </p:txBody>
      </p:sp>
    </p:spTree>
    <p:extLst>
      <p:ext uri="{BB962C8B-B14F-4D97-AF65-F5344CB8AC3E}">
        <p14:creationId xmlns:p14="http://schemas.microsoft.com/office/powerpoint/2010/main" val="21839724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282825" y="285750"/>
            <a:ext cx="2054225" cy="1541463"/>
          </a:xfrm>
        </p:spPr>
      </p:sp>
      <p:sp>
        <p:nvSpPr>
          <p:cNvPr id="3" name="Espace réservé des commentaires 2"/>
          <p:cNvSpPr>
            <a:spLocks noGrp="1"/>
          </p:cNvSpPr>
          <p:nvPr>
            <p:ph type="body" idx="1"/>
          </p:nvPr>
        </p:nvSpPr>
        <p:spPr/>
        <p:txBody>
          <a:bodyPr/>
          <a:lstStyle/>
          <a:p>
            <a:pPr>
              <a:buClr>
                <a:srgbClr val="1F497D"/>
              </a:buClr>
            </a:pPr>
            <a:r>
              <a:rPr lang="en-US" b="1" dirty="0">
                <a:solidFill>
                  <a:srgbClr val="1F497D"/>
                </a:solidFill>
              </a:rPr>
              <a:t>2. Plan your Sphere training</a:t>
            </a:r>
          </a:p>
          <a:p>
            <a:pPr algn="just"/>
            <a:endParaRPr lang="en-US" dirty="0"/>
          </a:p>
          <a:p>
            <a:pPr algn="just"/>
            <a:r>
              <a:rPr lang="en-US" dirty="0"/>
              <a:t>At this stage you have reviewed the expectations involved and drafted the global training framework: you can now define more in detail the training contents and methodology, duration, location, etc. </a:t>
            </a:r>
          </a:p>
          <a:p>
            <a:pPr algn="just"/>
            <a:r>
              <a:rPr lang="en-US" dirty="0"/>
              <a:t>Determine an appropriate duration for the training, keeping in mind that participants often work in demanding contexts and will probably have to continue their own activities parallel to the training. </a:t>
            </a:r>
          </a:p>
          <a:p>
            <a:pPr algn="just"/>
            <a:r>
              <a:rPr lang="en-US" dirty="0"/>
              <a:t>Select an appropriate venue conducive for learning, if possible, far from offices where participants may be disrupted.</a:t>
            </a:r>
          </a:p>
          <a:p>
            <a:pPr lvl="2">
              <a:buClr>
                <a:srgbClr val="1F497D"/>
              </a:buClr>
              <a:buFont typeface="Wingdings"/>
              <a:buChar char="à"/>
            </a:pPr>
            <a:r>
              <a:rPr lang="en-US" dirty="0"/>
              <a:t>Identify a date, training duration, host and venue. </a:t>
            </a:r>
          </a:p>
          <a:p>
            <a:pPr algn="just"/>
            <a:endParaRPr lang="en-US" b="1" dirty="0"/>
          </a:p>
          <a:p>
            <a:pPr algn="just"/>
            <a:r>
              <a:rPr lang="en-US" b="1" dirty="0"/>
              <a:t>A task sheet</a:t>
            </a:r>
          </a:p>
          <a:p>
            <a:pPr algn="just"/>
            <a:r>
              <a:rPr lang="en-US" dirty="0"/>
              <a:t>It is strongly advised that you develop a task sheet in this stage and allocate dates and responsibilities. This task sheet can serve as a monitoring tool and is essential. It should encompass travel arrangements (including support for participant visa requests, if appropriate), procurement of stationary and handbooks (which can take some time), preparation of materials (including handouts), selection and set up of the meeting venue, briefing of the venue catering, closure and certificates, financial procedures, security procedures, etc.</a:t>
            </a:r>
          </a:p>
          <a:p>
            <a:pPr lvl="2">
              <a:buClr>
                <a:srgbClr val="1F497D"/>
              </a:buClr>
              <a:buFont typeface="Wingdings"/>
              <a:buChar char="à"/>
            </a:pPr>
            <a:r>
              <a:rPr lang="en-US" dirty="0"/>
              <a:t>Be </a:t>
            </a:r>
            <a:r>
              <a:rPr lang="en-US" dirty="0" err="1"/>
              <a:t>organised</a:t>
            </a:r>
            <a:r>
              <a:rPr lang="en-US" dirty="0"/>
              <a:t> and monitor your progress to avoid last-minute stress.</a:t>
            </a:r>
          </a:p>
          <a:p>
            <a:pPr algn="just"/>
            <a:endParaRPr lang="en-US" b="1" dirty="0"/>
          </a:p>
          <a:p>
            <a:pPr algn="just"/>
            <a:r>
              <a:rPr lang="en-US" b="1" dirty="0"/>
              <a:t>A call for applications</a:t>
            </a:r>
          </a:p>
          <a:p>
            <a:pPr algn="just"/>
            <a:r>
              <a:rPr lang="en-US" dirty="0"/>
              <a:t>A key step is the preparation of a call for applications and the invitations for your target audience, as identified during the training needs assessment. It should contain key information about the training: its objectives and global contents, location and dates, etc. Disseminate the call for applications and indicate a deadline for submissions. </a:t>
            </a:r>
          </a:p>
          <a:p>
            <a:pPr algn="just"/>
            <a:endParaRPr lang="en-US" b="1" dirty="0"/>
          </a:p>
          <a:p>
            <a:pPr algn="just"/>
            <a:r>
              <a:rPr lang="en-US" b="1" dirty="0"/>
              <a:t>Involve and coordinate with other actors </a:t>
            </a:r>
          </a:p>
          <a:p>
            <a:pPr algn="just"/>
            <a:r>
              <a:rPr lang="en-US" dirty="0"/>
              <a:t>Coordinate with the humanitarian community to avoid overlap and join forces through existing coordination platforms and mechanisms, local coordination groups, etc. to ensure ownership over the training and follow-up on the lessons learned. Use these platforms to disseminate the information and create awareness of the training.</a:t>
            </a:r>
          </a:p>
          <a:p>
            <a:pPr algn="just"/>
            <a:endParaRPr lang="en-US" b="1" dirty="0"/>
          </a:p>
          <a:p>
            <a:pPr algn="just"/>
            <a:r>
              <a:rPr lang="en-US" b="1" dirty="0" smtClean="0"/>
              <a:t>Participant </a:t>
            </a:r>
            <a:r>
              <a:rPr lang="en-US" b="1" dirty="0"/>
              <a:t>selection </a:t>
            </a:r>
          </a:p>
          <a:p>
            <a:pPr algn="just"/>
            <a:r>
              <a:rPr lang="en-US" dirty="0"/>
              <a:t>Determine a manageable number of participants in advance (from 12 to 30 maximum, depending on your skills and budget).  Define applicant criteria in advance to screen and select participants, and communicate these criteria in the call for applications, for transparency purposes. Keep participants frequently informed on the status of their application, so that they can make any necessary administrative arrangements for their participation; have a standard letter ready for this purpose.</a:t>
            </a:r>
          </a:p>
          <a:p>
            <a:pPr lvl="2">
              <a:buClr>
                <a:srgbClr val="1F497D"/>
              </a:buClr>
              <a:buFont typeface="Wingdings"/>
              <a:buChar char="à"/>
            </a:pPr>
            <a:r>
              <a:rPr lang="en-US" dirty="0"/>
              <a:t>Participant selection is crucial: it ensures the match between the audience and the training, i.e. its quality.</a:t>
            </a:r>
          </a:p>
          <a:p>
            <a:pPr algn="just"/>
            <a:endParaRPr lang="en-US" dirty="0"/>
          </a:p>
          <a:p>
            <a:pPr algn="just"/>
            <a:endParaRPr lang="en-US" dirty="0"/>
          </a:p>
          <a:p>
            <a:pPr algn="just"/>
            <a:r>
              <a:rPr lang="en-US" dirty="0"/>
              <a:t>If you don’t receive enough applications, you might want to explore whether your training needs assessment should to be reviewed, or whether other structural changes need to be brought to the training, such as reducing/increasing the number of days required or moving to another location. </a:t>
            </a:r>
          </a:p>
          <a:p>
            <a:pPr lvl="2">
              <a:buClr>
                <a:srgbClr val="1F497D"/>
              </a:buClr>
              <a:buFont typeface="Wingdings"/>
              <a:buChar char="à"/>
            </a:pPr>
            <a:r>
              <a:rPr lang="en-US" dirty="0"/>
              <a:t>Be cautious: small groups may be even more challenging to manage than big groups.</a:t>
            </a:r>
          </a:p>
          <a:p>
            <a:pPr algn="just"/>
            <a:endParaRPr lang="en-US" b="1" dirty="0"/>
          </a:p>
          <a:p>
            <a:pPr algn="just"/>
            <a:r>
              <a:rPr lang="en-US" b="1" dirty="0"/>
              <a:t>Get ready!</a:t>
            </a:r>
          </a:p>
          <a:p>
            <a:pPr algn="just"/>
            <a:r>
              <a:rPr lang="en-US" dirty="0"/>
              <a:t>As a facilitator, carefully plan the time you need to coordinate with the team and to prepare the modules. Go through the recommended reading in the module plans and review the presentations to increase your confidence accordingly. </a:t>
            </a:r>
          </a:p>
          <a:p>
            <a:pPr algn="just"/>
            <a:r>
              <a:rPr lang="en-US" dirty="0"/>
              <a:t>Plan time, after the training and before you move on to other work, to review the participant evaluations and capture any lessons learned from your training process, including your own use of the training modules.</a:t>
            </a:r>
          </a:p>
          <a:p>
            <a:pPr>
              <a:buClr>
                <a:srgbClr val="1F497D"/>
              </a:buClr>
              <a:buFont typeface="Calibri"/>
              <a:buChar char="1"/>
            </a:pPr>
            <a:endParaRPr lang="en-US" b="1" dirty="0">
              <a:solidFill>
                <a:srgbClr val="1F497D"/>
              </a:solidFill>
            </a:endParaRPr>
          </a:p>
          <a:p>
            <a:endParaRPr lang="fr-FR" dirty="0"/>
          </a:p>
        </p:txBody>
      </p:sp>
    </p:spTree>
    <p:extLst>
      <p:ext uri="{BB962C8B-B14F-4D97-AF65-F5344CB8AC3E}">
        <p14:creationId xmlns:p14="http://schemas.microsoft.com/office/powerpoint/2010/main" val="4579914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282825" y="285750"/>
            <a:ext cx="2054225" cy="1541463"/>
          </a:xfrm>
        </p:spPr>
      </p:sp>
      <p:sp>
        <p:nvSpPr>
          <p:cNvPr id="3" name="Espace réservé des commentaires 2"/>
          <p:cNvSpPr>
            <a:spLocks noGrp="1"/>
          </p:cNvSpPr>
          <p:nvPr>
            <p:ph type="body" idx="1"/>
          </p:nvPr>
        </p:nvSpPr>
        <p:spPr/>
        <p:txBody>
          <a:bodyPr/>
          <a:lstStyle/>
          <a:p>
            <a:pPr>
              <a:buClr>
                <a:srgbClr val="1F497D"/>
              </a:buClr>
            </a:pPr>
            <a:r>
              <a:rPr lang="en-US" b="1" dirty="0">
                <a:solidFill>
                  <a:srgbClr val="1F497D"/>
                </a:solidFill>
              </a:rPr>
              <a:t>3. Design your Sphere training</a:t>
            </a:r>
          </a:p>
          <a:p>
            <a:pPr algn="just"/>
            <a:endParaRPr lang="en-US" dirty="0"/>
          </a:p>
          <a:p>
            <a:pPr algn="just"/>
            <a:r>
              <a:rPr lang="en-US" dirty="0"/>
              <a:t>You are now able to go through the next steps and start the design of your training event.</a:t>
            </a:r>
          </a:p>
          <a:p>
            <a:pPr algn="just"/>
            <a:endParaRPr lang="en-US" b="1" dirty="0"/>
          </a:p>
          <a:p>
            <a:pPr algn="just"/>
            <a:r>
              <a:rPr lang="en-US" b="1" dirty="0"/>
              <a:t>Tools available</a:t>
            </a:r>
          </a:p>
          <a:p>
            <a:pPr lvl="1">
              <a:buClr>
                <a:srgbClr val="1F497D"/>
              </a:buClr>
              <a:buFont typeface="Wingdings"/>
              <a:buChar char="à"/>
            </a:pPr>
            <a:r>
              <a:rPr lang="en-US" dirty="0"/>
              <a:t>Outline of 30 modules (of 90 minutes each)</a:t>
            </a:r>
          </a:p>
          <a:p>
            <a:pPr lvl="1">
              <a:buClr>
                <a:srgbClr val="1F497D"/>
              </a:buClr>
              <a:buFont typeface="Wingdings"/>
              <a:buChar char="à"/>
            </a:pPr>
            <a:r>
              <a:rPr lang="en-US" dirty="0"/>
              <a:t>Module plans, handouts and slides</a:t>
            </a:r>
          </a:p>
          <a:p>
            <a:pPr algn="just"/>
            <a:endParaRPr lang="en-US" b="1" dirty="0"/>
          </a:p>
          <a:p>
            <a:pPr algn="just"/>
            <a:r>
              <a:rPr lang="en-US" b="1" dirty="0"/>
              <a:t>Fine-tune the training skeleton</a:t>
            </a:r>
          </a:p>
          <a:p>
            <a:pPr algn="just"/>
            <a:r>
              <a:rPr lang="en-US" dirty="0"/>
              <a:t>At this stage you should fine-tune your training’s global aim and objectives, the approach and methodology, and the composition of the training team. </a:t>
            </a:r>
          </a:p>
          <a:p>
            <a:pPr lvl="1">
              <a:buClr>
                <a:srgbClr val="1F497D"/>
              </a:buClr>
              <a:buFont typeface="Wingdings"/>
              <a:buChar char="à"/>
            </a:pPr>
            <a:r>
              <a:rPr lang="en-US" dirty="0"/>
              <a:t>This key stage will drive the fluidity of the following activities. </a:t>
            </a:r>
          </a:p>
          <a:p>
            <a:pPr algn="just"/>
            <a:endParaRPr lang="en-US" b="1" dirty="0"/>
          </a:p>
          <a:p>
            <a:pPr algn="just"/>
            <a:r>
              <a:rPr lang="en-US" b="1" dirty="0"/>
              <a:t>Select the modules to build your training agenda on Sphere</a:t>
            </a:r>
          </a:p>
          <a:p>
            <a:pPr algn="just"/>
            <a:r>
              <a:rPr lang="en-US" dirty="0"/>
              <a:t>Review the modules of the Sphere Training Package 2015 to select those which will best contribute to achieving your training objectives. Use the ‘Outline of 30 modules’, which provides an overview, a summary and the learning objectives of each module, as well as their characteristics; review it carefully and choose your modules in order to build a proper agenda. </a:t>
            </a:r>
          </a:p>
          <a:p>
            <a:pPr algn="just"/>
            <a:endParaRPr lang="en-US" dirty="0"/>
          </a:p>
          <a:p>
            <a:pPr algn="just"/>
            <a:r>
              <a:rPr lang="en-US" dirty="0"/>
              <a:t>The modular approach with 90’ modules allows you to build your own </a:t>
            </a:r>
            <a:r>
              <a:rPr lang="en-US" dirty="0" err="1"/>
              <a:t>personalised</a:t>
            </a:r>
            <a:r>
              <a:rPr lang="en-US" dirty="0"/>
              <a:t> training agenda and fit the training duration you defined. Detailed examples are provided on the next page.</a:t>
            </a:r>
          </a:p>
          <a:p>
            <a:pPr algn="just"/>
            <a:endParaRPr lang="en-US" dirty="0"/>
          </a:p>
          <a:p>
            <a:pPr algn="just"/>
            <a:r>
              <a:rPr lang="en-US" dirty="0"/>
              <a:t>Once you have selected the number of modules you want to cover, you can decide on the best way to </a:t>
            </a:r>
            <a:r>
              <a:rPr lang="en-US" dirty="0" err="1"/>
              <a:t>organise</a:t>
            </a:r>
            <a:r>
              <a:rPr lang="en-US" dirty="0"/>
              <a:t> them during the day, starting with the most generic ones (usually from ‘Theme A – Sphere essentials’) and ending with the more transversal and specific ones (from ‘Theme B – Mainstreaming Sphere’ and ‘Theme C – Sphere and the wider community’). </a:t>
            </a:r>
          </a:p>
          <a:p>
            <a:pPr algn="just"/>
            <a:endParaRPr lang="en-US" dirty="0"/>
          </a:p>
          <a:p>
            <a:pPr lvl="1">
              <a:buClr>
                <a:srgbClr val="1F497D"/>
              </a:buClr>
              <a:buFont typeface="Wingdings"/>
              <a:buChar char="à"/>
            </a:pPr>
            <a:r>
              <a:rPr lang="en-US" b="1" dirty="0"/>
              <a:t>Any training format is possible!</a:t>
            </a:r>
            <a:r>
              <a:rPr lang="en-US" dirty="0"/>
              <a:t> One half-day is made of two 90’ modules; one day is made of four 90’ modules; one day and a half are made of six 90’ modules, etc. See examples on the next page.</a:t>
            </a:r>
          </a:p>
          <a:p>
            <a:pPr lvl="1">
              <a:buClr>
                <a:srgbClr val="1F497D"/>
              </a:buClr>
              <a:buFont typeface="Wingdings"/>
              <a:buChar char="à"/>
            </a:pPr>
            <a:r>
              <a:rPr lang="en-US" dirty="0"/>
              <a:t>Refer to the icon on each module plan to choose the modules according to </a:t>
            </a:r>
            <a:r>
              <a:rPr lang="en-US" b="1" dirty="0"/>
              <a:t>the level of knowledge of your audience</a:t>
            </a:r>
            <a:r>
              <a:rPr lang="en-US" dirty="0"/>
              <a:t> (one * is beginner, two ** is already knowledgeable on Sphere).</a:t>
            </a:r>
          </a:p>
          <a:p>
            <a:pPr lvl="1">
              <a:buClr>
                <a:srgbClr val="1F497D"/>
              </a:buClr>
              <a:buFont typeface="Wingdings"/>
              <a:buChar char="à"/>
            </a:pPr>
            <a:r>
              <a:rPr lang="en-US" dirty="0"/>
              <a:t>Use in each module’s plan the ‘You may also want to look at’ section which provides suggestions for </a:t>
            </a:r>
            <a:r>
              <a:rPr lang="en-US" b="1" dirty="0"/>
              <a:t>complementary</a:t>
            </a:r>
            <a:r>
              <a:rPr lang="en-US" dirty="0"/>
              <a:t> modules. </a:t>
            </a:r>
          </a:p>
          <a:p>
            <a:pPr lvl="1">
              <a:buClr>
                <a:srgbClr val="1F497D"/>
              </a:buClr>
              <a:buFont typeface="Wingdings"/>
              <a:buChar char="à"/>
            </a:pPr>
            <a:r>
              <a:rPr lang="en-US" dirty="0" err="1"/>
              <a:t>Organise</a:t>
            </a:r>
            <a:r>
              <a:rPr lang="en-US" dirty="0"/>
              <a:t> the modules in a </a:t>
            </a:r>
            <a:r>
              <a:rPr lang="en-US" b="1" dirty="0"/>
              <a:t>logical</a:t>
            </a:r>
            <a:r>
              <a:rPr lang="en-US" dirty="0"/>
              <a:t> </a:t>
            </a:r>
            <a:r>
              <a:rPr lang="en-US" b="1" dirty="0"/>
              <a:t>flow</a:t>
            </a:r>
            <a:r>
              <a:rPr lang="en-US" dirty="0"/>
              <a:t> to fit the duration of your training.</a:t>
            </a:r>
          </a:p>
          <a:p>
            <a:pPr lvl="1">
              <a:buClr>
                <a:srgbClr val="1F497D"/>
              </a:buClr>
              <a:buFont typeface="Wingdings"/>
              <a:buChar char="à"/>
            </a:pPr>
            <a:r>
              <a:rPr lang="en-US" dirty="0"/>
              <a:t>Bear in mind that you need to add a short </a:t>
            </a:r>
            <a:r>
              <a:rPr lang="en-US" b="1" dirty="0"/>
              <a:t>opening or introduction</a:t>
            </a:r>
            <a:r>
              <a:rPr lang="en-US" dirty="0"/>
              <a:t> to your training, as well as a </a:t>
            </a:r>
            <a:r>
              <a:rPr lang="en-US" b="1" dirty="0"/>
              <a:t>final evaluation</a:t>
            </a:r>
            <a:r>
              <a:rPr lang="en-US" dirty="0"/>
              <a:t> </a:t>
            </a:r>
            <a:r>
              <a:rPr lang="en-US" b="1" dirty="0"/>
              <a:t>and</a:t>
            </a:r>
            <a:r>
              <a:rPr lang="en-US" dirty="0"/>
              <a:t> </a:t>
            </a:r>
            <a:r>
              <a:rPr lang="en-US" b="1" dirty="0"/>
              <a:t>closing session</a:t>
            </a:r>
            <a:r>
              <a:rPr lang="en-US" dirty="0"/>
              <a:t>, which are not included in the 90’ modules. </a:t>
            </a:r>
          </a:p>
          <a:p>
            <a:pPr lvl="1">
              <a:buClr>
                <a:srgbClr val="1F497D"/>
              </a:buClr>
              <a:buFont typeface="Wingdings"/>
              <a:buChar char="à"/>
            </a:pPr>
            <a:r>
              <a:rPr lang="en-US" dirty="0"/>
              <a:t>Add </a:t>
            </a:r>
            <a:r>
              <a:rPr lang="en-US" b="1" dirty="0" smtClean="0"/>
              <a:t>time</a:t>
            </a:r>
            <a:r>
              <a:rPr lang="en-US" dirty="0" smtClean="0"/>
              <a:t> </a:t>
            </a:r>
            <a:r>
              <a:rPr lang="en-US" dirty="0"/>
              <a:t>to your agenda: choose appropriate </a:t>
            </a:r>
            <a:r>
              <a:rPr lang="en-US" dirty="0" smtClean="0"/>
              <a:t>time </a:t>
            </a:r>
            <a:r>
              <a:rPr lang="en-US" dirty="0"/>
              <a:t>to start and finish the day; ensure enough time for breaks (30’) and lunch (one hour to an hour and a half); respect cultures and customs and consider specific requests linked to your context.</a:t>
            </a:r>
          </a:p>
          <a:p>
            <a:pPr algn="just"/>
            <a:endParaRPr lang="en-US" b="1" dirty="0"/>
          </a:p>
          <a:p>
            <a:pPr algn="just"/>
            <a:r>
              <a:rPr lang="en-US" b="1" dirty="0"/>
              <a:t>Adapt your training materials</a:t>
            </a:r>
          </a:p>
          <a:p>
            <a:pPr algn="just"/>
            <a:r>
              <a:rPr lang="en-US" dirty="0"/>
              <a:t>It is key to adjust and adapt the contents and methodology to your specific context and audience. Carefully review your materials for this purpose (i.e. the case studies, exercises, etc.). The ‘Tips for facilitators’ section at the end of each module can help you to do so.</a:t>
            </a:r>
          </a:p>
          <a:p>
            <a:pPr lvl="1">
              <a:buClr>
                <a:srgbClr val="1F497D"/>
              </a:buClr>
              <a:buFont typeface="Wingdings"/>
              <a:buChar char="à"/>
            </a:pPr>
            <a:r>
              <a:rPr lang="en-US" dirty="0"/>
              <a:t>Collect contextual information and examples of Sphere implementation in your context so that you can always relate the more theoretical inputs to the participants’ daily work.</a:t>
            </a:r>
          </a:p>
          <a:p>
            <a:pPr algn="just"/>
            <a:endParaRPr lang="en-US" b="1" dirty="0"/>
          </a:p>
          <a:p>
            <a:pPr algn="just"/>
            <a:r>
              <a:rPr lang="en-US" b="1" dirty="0"/>
              <a:t>Review the preparation needed, including the logistics</a:t>
            </a:r>
          </a:p>
          <a:p>
            <a:pPr algn="just"/>
            <a:r>
              <a:rPr lang="en-US" dirty="0"/>
              <a:t>Each module plan has a ‘Preparation &amp; Resources’ section with a table </a:t>
            </a:r>
            <a:r>
              <a:rPr lang="en-US" dirty="0" err="1"/>
              <a:t>summarising</a:t>
            </a:r>
            <a:r>
              <a:rPr lang="en-US" dirty="0"/>
              <a:t> any materials you may need for yourself, the participants and the groups. All the handouts are collated into one file, as well as the slides.</a:t>
            </a:r>
          </a:p>
          <a:p>
            <a:pPr lvl="1">
              <a:buClr>
                <a:srgbClr val="1F497D"/>
              </a:buClr>
              <a:buFont typeface="Wingdings"/>
              <a:buChar char="à"/>
            </a:pPr>
            <a:r>
              <a:rPr lang="en-US" dirty="0"/>
              <a:t>Refer to the icons on each module plan to check the need for electricity and the global methodology.</a:t>
            </a:r>
          </a:p>
          <a:p>
            <a:pPr lvl="1">
              <a:buClr>
                <a:srgbClr val="1F497D"/>
              </a:buClr>
              <a:buFont typeface="Wingdings"/>
              <a:buChar char="à"/>
            </a:pPr>
            <a:r>
              <a:rPr lang="en-US" dirty="0"/>
              <a:t>Review the ‘Preparation &amp; Resources’ section in the module plans as well as the ‘To know more’ section.</a:t>
            </a:r>
          </a:p>
          <a:p>
            <a:pPr lvl="1">
              <a:buClr>
                <a:srgbClr val="1F497D"/>
              </a:buClr>
            </a:pPr>
            <a:endParaRPr lang="en-US" dirty="0"/>
          </a:p>
        </p:txBody>
      </p:sp>
    </p:spTree>
    <p:extLst>
      <p:ext uri="{BB962C8B-B14F-4D97-AF65-F5344CB8AC3E}">
        <p14:creationId xmlns:p14="http://schemas.microsoft.com/office/powerpoint/2010/main" val="19077976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281238" y="169863"/>
            <a:ext cx="2249487" cy="1687512"/>
          </a:xfrm>
        </p:spPr>
      </p:sp>
      <p:sp>
        <p:nvSpPr>
          <p:cNvPr id="3" name="Espace réservé des commentaires 2"/>
          <p:cNvSpPr>
            <a:spLocks noGrp="1"/>
          </p:cNvSpPr>
          <p:nvPr>
            <p:ph type="body" idx="1"/>
          </p:nvPr>
        </p:nvSpPr>
        <p:spPr/>
        <p:txBody>
          <a:bodyPr/>
          <a:lstStyle/>
          <a:p>
            <a:pPr algn="just"/>
            <a:r>
              <a:rPr lang="en-US" sz="1400" b="1" dirty="0"/>
              <a:t>Examples of training events of various lengths (half-day, one day, one day and a half, two days and a half)</a:t>
            </a:r>
          </a:p>
          <a:p>
            <a:pPr algn="just"/>
            <a:endParaRPr lang="en-US" sz="1400" dirty="0"/>
          </a:p>
        </p:txBody>
      </p:sp>
    </p:spTree>
    <p:extLst>
      <p:ext uri="{BB962C8B-B14F-4D97-AF65-F5344CB8AC3E}">
        <p14:creationId xmlns:p14="http://schemas.microsoft.com/office/powerpoint/2010/main" val="22585325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281238" y="169863"/>
            <a:ext cx="2249487" cy="1687512"/>
          </a:xfrm>
        </p:spPr>
      </p:sp>
      <p:sp>
        <p:nvSpPr>
          <p:cNvPr id="3" name="Espace réservé des commentaires 2"/>
          <p:cNvSpPr>
            <a:spLocks noGrp="1"/>
          </p:cNvSpPr>
          <p:nvPr>
            <p:ph type="body" idx="1"/>
          </p:nvPr>
        </p:nvSpPr>
        <p:spPr/>
        <p:txBody>
          <a:bodyPr/>
          <a:lstStyle/>
          <a:p>
            <a:r>
              <a:rPr lang="en-US" b="1" dirty="0"/>
              <a:t>A one-day training on Sphere for field practitioners who have not yet used Sphere in their work</a:t>
            </a:r>
          </a:p>
          <a:p>
            <a:endParaRPr lang="fr-FR" sz="1000" dirty="0">
              <a:latin typeface="Times New Roman"/>
            </a:endParaRPr>
          </a:p>
          <a:p>
            <a:r>
              <a:rPr lang="en-US" b="1" dirty="0"/>
              <a:t>A half-day awareness raising on Sphere for a mixed experimented audience during a wider regional coordination meeting</a:t>
            </a:r>
          </a:p>
          <a:p>
            <a:endParaRPr lang="fr-FR" sz="1000" dirty="0">
              <a:latin typeface="Times New Roman"/>
            </a:endParaRPr>
          </a:p>
          <a:p>
            <a:r>
              <a:rPr lang="en-US" b="1" dirty="0"/>
              <a:t>A half-day awareness raising on Sphere for a mixed audience on the spot of an emergency</a:t>
            </a:r>
            <a:endParaRPr lang="fr-FR" sz="1000" dirty="0">
              <a:latin typeface="Times New Roman"/>
            </a:endParaRPr>
          </a:p>
          <a:p>
            <a:endParaRPr lang="fr-FR" dirty="0"/>
          </a:p>
        </p:txBody>
      </p:sp>
    </p:spTree>
    <p:extLst>
      <p:ext uri="{BB962C8B-B14F-4D97-AF65-F5344CB8AC3E}">
        <p14:creationId xmlns:p14="http://schemas.microsoft.com/office/powerpoint/2010/main" val="11737055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2825" y="285750"/>
            <a:ext cx="2054225" cy="1541463"/>
          </a:xfrm>
        </p:spPr>
      </p:sp>
      <p:sp>
        <p:nvSpPr>
          <p:cNvPr id="3" name="Notes Placeholder 2"/>
          <p:cNvSpPr>
            <a:spLocks noGrp="1"/>
          </p:cNvSpPr>
          <p:nvPr>
            <p:ph type="body" idx="1"/>
          </p:nvPr>
        </p:nvSpPr>
        <p:spPr/>
        <p:txBody>
          <a:bodyPr/>
          <a:lstStyle/>
          <a:p>
            <a:pPr algn="ctr"/>
            <a:r>
              <a:rPr lang="en-US" b="1" dirty="0">
                <a:solidFill>
                  <a:srgbClr val="E36C0A"/>
                </a:solidFill>
              </a:rPr>
              <a:t>PART A: KEY INFORMATION ABOUT the Sphere Training </a:t>
            </a:r>
            <a:r>
              <a:rPr lang="en-US" b="1" dirty="0" smtClean="0">
                <a:solidFill>
                  <a:srgbClr val="E36C0A"/>
                </a:solidFill>
              </a:rPr>
              <a:t>Package 2015</a:t>
            </a:r>
            <a:endParaRPr lang="en-US" b="1" dirty="0">
              <a:solidFill>
                <a:srgbClr val="E36C0A"/>
              </a:solidFill>
            </a:endParaRPr>
          </a:p>
          <a:p>
            <a:pPr algn="just"/>
            <a:r>
              <a:rPr lang="en-US" dirty="0"/>
              <a:t>This facilitator’s guide addresses what you should know and do in order to deliver a successful training on Sphere that best fits your audience’s needs, your own style and capacities, and your resources. </a:t>
            </a:r>
          </a:p>
          <a:p>
            <a:pPr algn="just"/>
            <a:endParaRPr lang="en-US" dirty="0"/>
          </a:p>
          <a:p>
            <a:pPr algn="just"/>
            <a:r>
              <a:rPr lang="en-US" dirty="0"/>
              <a:t>It is comprised of three parts:</a:t>
            </a:r>
          </a:p>
          <a:p>
            <a:pPr algn="just"/>
            <a:endParaRPr lang="en-US" dirty="0"/>
          </a:p>
          <a:p>
            <a:pPr lvl="1" algn="just"/>
            <a:r>
              <a:rPr lang="en-US" b="1" dirty="0"/>
              <a:t>PART A:</a:t>
            </a:r>
            <a:r>
              <a:rPr lang="en-US" dirty="0"/>
              <a:t> Key information about the Sphere Training Package 2015</a:t>
            </a:r>
          </a:p>
          <a:p>
            <a:pPr lvl="1" algn="just"/>
            <a:r>
              <a:rPr lang="en-US" b="1" dirty="0"/>
              <a:t>PART B:</a:t>
            </a:r>
            <a:r>
              <a:rPr lang="en-US" dirty="0"/>
              <a:t> Basics on adult learning and training for Sphere</a:t>
            </a:r>
          </a:p>
          <a:p>
            <a:pPr lvl="1" algn="just"/>
            <a:r>
              <a:rPr lang="en-US" b="1" dirty="0"/>
              <a:t>PART C:</a:t>
            </a:r>
            <a:r>
              <a:rPr lang="en-US" dirty="0"/>
              <a:t> Your Sphere training in </a:t>
            </a:r>
            <a:r>
              <a:rPr lang="en-US" dirty="0" smtClean="0"/>
              <a:t>five </a:t>
            </a:r>
            <a:r>
              <a:rPr lang="en-US" dirty="0"/>
              <a:t>steps</a:t>
            </a:r>
          </a:p>
          <a:p>
            <a:pPr algn="just"/>
            <a:endParaRPr lang="en-US" b="1" dirty="0"/>
          </a:p>
          <a:p>
            <a:pPr algn="just"/>
            <a:r>
              <a:rPr lang="en-US" b="1" dirty="0"/>
              <a:t>How can you use this facilitator’s guide? </a:t>
            </a:r>
          </a:p>
          <a:p>
            <a:pPr algn="just"/>
            <a:r>
              <a:rPr lang="en-US" dirty="0"/>
              <a:t>Choose whichever method you prefer:</a:t>
            </a:r>
          </a:p>
          <a:p>
            <a:pPr algn="just"/>
            <a:endParaRPr lang="en-US" dirty="0"/>
          </a:p>
          <a:p>
            <a:pPr>
              <a:buFont typeface="Wingdings"/>
              <a:buChar char="ü"/>
            </a:pPr>
            <a:r>
              <a:rPr lang="en-US" b="1" dirty="0"/>
              <a:t>View it:</a:t>
            </a:r>
            <a:r>
              <a:rPr lang="en-US" dirty="0"/>
              <a:t> launch the PowerPoint presentation and view the slide show. Refer to the explanatory notes below the slides, and print the slides with notes you are most interested in (select as a printing option).</a:t>
            </a:r>
          </a:p>
          <a:p>
            <a:pPr>
              <a:buFont typeface="Wingdings"/>
              <a:buChar char="ü"/>
            </a:pPr>
            <a:endParaRPr lang="en-US" sz="800" dirty="0"/>
          </a:p>
          <a:p>
            <a:pPr>
              <a:buFont typeface="Wingdings"/>
              <a:buChar char="ü"/>
            </a:pPr>
            <a:r>
              <a:rPr lang="en-US" b="1" dirty="0"/>
              <a:t>Read it:</a:t>
            </a:r>
            <a:r>
              <a:rPr lang="en-US" dirty="0"/>
              <a:t> Use the PDF version of the ‘Sphere Facilitator’s Guide 2015’. You can print it.</a:t>
            </a:r>
          </a:p>
          <a:p>
            <a:endParaRPr lang="en-US" sz="800" dirty="0"/>
          </a:p>
        </p:txBody>
      </p:sp>
    </p:spTree>
    <p:extLst>
      <p:ext uri="{BB962C8B-B14F-4D97-AF65-F5344CB8AC3E}">
        <p14:creationId xmlns:p14="http://schemas.microsoft.com/office/powerpoint/2010/main" val="24666920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282825" y="285750"/>
            <a:ext cx="2054225" cy="1541463"/>
          </a:xfrm>
        </p:spPr>
      </p:sp>
      <p:sp>
        <p:nvSpPr>
          <p:cNvPr id="3" name="Espace réservé des commentaires 2"/>
          <p:cNvSpPr>
            <a:spLocks noGrp="1"/>
          </p:cNvSpPr>
          <p:nvPr>
            <p:ph type="body" idx="1"/>
          </p:nvPr>
        </p:nvSpPr>
        <p:spPr/>
        <p:txBody>
          <a:bodyPr/>
          <a:lstStyle/>
          <a:p>
            <a:pPr>
              <a:buClr>
                <a:srgbClr val="1F497D"/>
              </a:buClr>
            </a:pPr>
            <a:r>
              <a:rPr lang="en-US" b="1" dirty="0">
                <a:solidFill>
                  <a:srgbClr val="1F497D"/>
                </a:solidFill>
              </a:rPr>
              <a:t>4. Conduct your Sphere training</a:t>
            </a:r>
          </a:p>
          <a:p>
            <a:pPr algn="just"/>
            <a:endParaRPr lang="en-US" b="1" dirty="0"/>
          </a:p>
          <a:p>
            <a:pPr algn="just"/>
            <a:r>
              <a:rPr lang="en-US" b="1" dirty="0"/>
              <a:t>Tools available</a:t>
            </a:r>
          </a:p>
          <a:p>
            <a:pPr lvl="1">
              <a:buClr>
                <a:srgbClr val="1F497D"/>
              </a:buClr>
              <a:buFont typeface="Wingdings"/>
              <a:buChar char="à"/>
            </a:pPr>
            <a:r>
              <a:rPr lang="en-US" dirty="0"/>
              <a:t>Module plans, handouts and slides</a:t>
            </a:r>
          </a:p>
          <a:p>
            <a:pPr algn="ctr"/>
            <a:endParaRPr lang="en-US" i="1" dirty="0"/>
          </a:p>
          <a:p>
            <a:pPr algn="ctr"/>
            <a:r>
              <a:rPr lang="en-US" i="1" dirty="0"/>
              <a:t>Once you start the training, half of the work has already been done!</a:t>
            </a:r>
          </a:p>
          <a:p>
            <a:pPr algn="ctr"/>
            <a:endParaRPr lang="en-US" i="1" dirty="0"/>
          </a:p>
          <a:p>
            <a:pPr algn="just"/>
            <a:r>
              <a:rPr lang="en-US" b="1" dirty="0"/>
              <a:t>Get ready!</a:t>
            </a:r>
          </a:p>
          <a:p>
            <a:pPr lvl="1">
              <a:buClr>
                <a:srgbClr val="1F497D"/>
              </a:buClr>
              <a:buFont typeface="Wingdings"/>
              <a:buChar char="à"/>
            </a:pPr>
            <a:r>
              <a:rPr lang="en-US" dirty="0"/>
              <a:t>Review your chosen module plans, handouts and slides</a:t>
            </a:r>
          </a:p>
          <a:p>
            <a:pPr lvl="1">
              <a:buClr>
                <a:srgbClr val="1F497D"/>
              </a:buClr>
              <a:buFont typeface="Wingdings"/>
              <a:buChar char="à"/>
            </a:pPr>
            <a:r>
              <a:rPr lang="en-US" dirty="0"/>
              <a:t>Review specifically the ‘Preparation &amp; Resources’ and ‘To know more’ sections</a:t>
            </a:r>
          </a:p>
          <a:p>
            <a:pPr lvl="1">
              <a:buClr>
                <a:srgbClr val="1F497D"/>
              </a:buClr>
              <a:buFont typeface="Wingdings"/>
              <a:buChar char="à"/>
            </a:pPr>
            <a:r>
              <a:rPr lang="en-US" dirty="0"/>
              <a:t>Review the learning environment (venue, catering, equipment, etc.)</a:t>
            </a:r>
          </a:p>
          <a:p>
            <a:pPr lvl="1">
              <a:buClr>
                <a:srgbClr val="1F497D"/>
              </a:buClr>
              <a:buFont typeface="Wingdings"/>
              <a:buChar char="à"/>
            </a:pPr>
            <a:r>
              <a:rPr lang="en-US" dirty="0"/>
              <a:t>Review participant profiles and highlight who has experience to support some topics or exercises</a:t>
            </a:r>
          </a:p>
          <a:p>
            <a:pPr algn="just"/>
            <a:endParaRPr lang="en-US" b="1" dirty="0"/>
          </a:p>
          <a:p>
            <a:pPr algn="just"/>
            <a:r>
              <a:rPr lang="en-US" b="1" dirty="0"/>
              <a:t>Run the training with full energy</a:t>
            </a:r>
          </a:p>
          <a:p>
            <a:pPr algn="just"/>
            <a:r>
              <a:rPr lang="en-US" dirty="0"/>
              <a:t>Your positive energy and dynamism is contagious, but the other way round, too: so set a positive tone from the very beginning of the training!</a:t>
            </a:r>
          </a:p>
          <a:p>
            <a:pPr algn="just"/>
            <a:r>
              <a:rPr lang="en-US" dirty="0"/>
              <a:t>Share real life examples and experiences as much as possible throughout the training and encourage others to do the same.</a:t>
            </a:r>
          </a:p>
          <a:p>
            <a:pPr algn="ctr"/>
            <a:endParaRPr lang="en-US" i="1" dirty="0"/>
          </a:p>
          <a:p>
            <a:pPr algn="ctr"/>
            <a:r>
              <a:rPr lang="en-US" i="1" dirty="0"/>
              <a:t>Participants and facilitators both learn during a training session: </a:t>
            </a:r>
            <a:br>
              <a:rPr lang="en-US" i="1" dirty="0"/>
            </a:br>
            <a:r>
              <a:rPr lang="en-US" i="1" dirty="0"/>
              <a:t>Enjoy the learning experience!</a:t>
            </a:r>
          </a:p>
          <a:p>
            <a:pPr algn="just"/>
            <a:r>
              <a:rPr lang="en-US" b="1" dirty="0"/>
              <a:t>Build on participants</a:t>
            </a:r>
          </a:p>
          <a:p>
            <a:pPr algn="just"/>
            <a:r>
              <a:rPr lang="en-US" dirty="0"/>
              <a:t>At all stages and as much as possible, rely on the participants’ knowledge, competencies and experiences. They know a lot and are eager to share. Participants often enjoy a training as a nice break from their very hectic professional lives. You contribute to giving them this space.</a:t>
            </a:r>
          </a:p>
          <a:p>
            <a:pPr algn="just"/>
            <a:endParaRPr lang="en-US" b="1" dirty="0"/>
          </a:p>
          <a:p>
            <a:pPr algn="just"/>
            <a:r>
              <a:rPr lang="en-US" b="1" dirty="0"/>
              <a:t>Adapt the training contents and approach throughout the training, as needed</a:t>
            </a:r>
          </a:p>
          <a:p>
            <a:pPr algn="just"/>
            <a:r>
              <a:rPr lang="en-US" dirty="0"/>
              <a:t>You can adapt the timing, the contents and sequencing, and the methodology as needed as the training proceeds. However, be cautious and make sure it is necessary and feasible. Daily evaluations, formal or informal, can help you decide if adjustments are necessary. They should also provide feedback on the learning environment, including on logistics and administration.</a:t>
            </a:r>
          </a:p>
          <a:p>
            <a:pPr algn="just"/>
            <a:endParaRPr lang="en-US" b="1" dirty="0"/>
          </a:p>
          <a:p>
            <a:pPr algn="just"/>
            <a:r>
              <a:rPr lang="en-US" b="1" dirty="0"/>
              <a:t>Delegate and be creative!</a:t>
            </a:r>
          </a:p>
          <a:p>
            <a:pPr algn="just"/>
            <a:r>
              <a:rPr lang="en-US" dirty="0"/>
              <a:t>Use everyone’s skills in the room and follow-up on interesting new proposals – even if not anticipated – while making sure they remain within your training objectives and capacities to manage a slightly different process than the one initially planned.</a:t>
            </a:r>
          </a:p>
          <a:p>
            <a:pPr algn="just"/>
            <a:endParaRPr lang="en-US" b="1" dirty="0"/>
          </a:p>
          <a:p>
            <a:pPr algn="just"/>
            <a:r>
              <a:rPr lang="en-US" b="1" dirty="0"/>
              <a:t>Group </a:t>
            </a:r>
            <a:r>
              <a:rPr lang="en-US" b="1" dirty="0" smtClean="0"/>
              <a:t>work</a:t>
            </a:r>
            <a:endParaRPr lang="en-US" b="1" dirty="0"/>
          </a:p>
          <a:p>
            <a:pPr algn="just"/>
            <a:r>
              <a:rPr lang="en-US" dirty="0"/>
              <a:t>Groups of </a:t>
            </a:r>
            <a:r>
              <a:rPr lang="en-US" dirty="0" smtClean="0"/>
              <a:t>about three to five</a:t>
            </a:r>
            <a:r>
              <a:rPr lang="en-US" baseline="0" dirty="0" smtClean="0"/>
              <a:t> </a:t>
            </a:r>
            <a:r>
              <a:rPr lang="en-US" dirty="0" smtClean="0"/>
              <a:t>participants </a:t>
            </a:r>
            <a:r>
              <a:rPr lang="en-US" dirty="0"/>
              <a:t>are a good average. Make sure you have no more than </a:t>
            </a:r>
            <a:r>
              <a:rPr lang="en-US" dirty="0" smtClean="0"/>
              <a:t>five </a:t>
            </a:r>
            <a:r>
              <a:rPr lang="en-US" dirty="0"/>
              <a:t>groups in total, as the feedback process would be too lengthy and difficult to manage. Less than two groups would also be an issue!</a:t>
            </a:r>
          </a:p>
          <a:p>
            <a:pPr algn="just"/>
            <a:endParaRPr lang="en-US" dirty="0"/>
          </a:p>
          <a:p>
            <a:pPr algn="just"/>
            <a:endParaRPr lang="en-US" b="1" dirty="0">
              <a:solidFill>
                <a:srgbClr val="1F497D"/>
              </a:solidFill>
            </a:endParaRPr>
          </a:p>
          <a:p>
            <a:endParaRPr lang="fr-FR" dirty="0"/>
          </a:p>
        </p:txBody>
      </p:sp>
    </p:spTree>
    <p:extLst>
      <p:ext uri="{BB962C8B-B14F-4D97-AF65-F5344CB8AC3E}">
        <p14:creationId xmlns:p14="http://schemas.microsoft.com/office/powerpoint/2010/main" val="35013401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282825" y="285750"/>
            <a:ext cx="2054225" cy="1541463"/>
          </a:xfrm>
        </p:spPr>
      </p:sp>
      <p:sp>
        <p:nvSpPr>
          <p:cNvPr id="3" name="Espace réservé des commentaires 2"/>
          <p:cNvSpPr>
            <a:spLocks noGrp="1"/>
          </p:cNvSpPr>
          <p:nvPr>
            <p:ph type="body" idx="1"/>
          </p:nvPr>
        </p:nvSpPr>
        <p:spPr/>
        <p:txBody>
          <a:bodyPr/>
          <a:lstStyle/>
          <a:p>
            <a:pPr>
              <a:buClr>
                <a:srgbClr val="1F497D"/>
              </a:buClr>
            </a:pPr>
            <a:r>
              <a:rPr lang="en-US" b="1" dirty="0">
                <a:solidFill>
                  <a:srgbClr val="1F497D"/>
                </a:solidFill>
              </a:rPr>
              <a:t>5. Evaluate the training &amp; Follow-up with the learning cycle </a:t>
            </a:r>
          </a:p>
          <a:p>
            <a:pPr algn="just"/>
            <a:endParaRPr lang="en-US" b="1" dirty="0"/>
          </a:p>
          <a:p>
            <a:pPr algn="just"/>
            <a:r>
              <a:rPr lang="en-US" b="1" dirty="0"/>
              <a:t>Evaluate the training </a:t>
            </a:r>
          </a:p>
          <a:p>
            <a:pPr algn="just"/>
            <a:r>
              <a:rPr lang="en-US" dirty="0"/>
              <a:t>Evaluations should regularly be conducted in formal (written feedback, questionnaires, pre- and post- tests, etc.) and informal ways (observations, quick feedback) during the training, at least once a day, and more thoroughly at the end of the training.</a:t>
            </a:r>
          </a:p>
          <a:p>
            <a:pPr algn="just"/>
            <a:r>
              <a:rPr lang="en-US" dirty="0"/>
              <a:t>The daily evaluations will allow you to adapt and better develop a conducive learning environment and adapted training contents and methodology.</a:t>
            </a:r>
          </a:p>
          <a:p>
            <a:pPr algn="just"/>
            <a:r>
              <a:rPr lang="en-US" dirty="0"/>
              <a:t>The final evaluation will allow you to be accountable and share the level to which you achieved the training objectives with all who may be interested, starting with the participants themselves. For this purpose, you may want to use one of the standard evaluation forms available and review both the achievement of the training objectives and training delivery process itself.</a:t>
            </a:r>
          </a:p>
          <a:p>
            <a:pPr algn="ctr"/>
            <a:r>
              <a:rPr lang="en-US" i="1" dirty="0"/>
              <a:t>The learning does not stop at the end of the training: </a:t>
            </a:r>
            <a:br>
              <a:rPr lang="en-US" i="1" dirty="0"/>
            </a:br>
            <a:r>
              <a:rPr lang="en-US" i="1" dirty="0"/>
              <a:t>its application is at stake!</a:t>
            </a:r>
          </a:p>
          <a:p>
            <a:pPr algn="just"/>
            <a:r>
              <a:rPr lang="en-US" b="1" dirty="0"/>
              <a:t>Action plans</a:t>
            </a:r>
          </a:p>
          <a:p>
            <a:pPr algn="just"/>
            <a:r>
              <a:rPr lang="en-US" dirty="0"/>
              <a:t>Your training is a crucial </a:t>
            </a:r>
            <a:r>
              <a:rPr lang="en-US" dirty="0" smtClean="0"/>
              <a:t>event. </a:t>
            </a:r>
            <a:r>
              <a:rPr lang="en-US" dirty="0" err="1" smtClean="0"/>
              <a:t>owever</a:t>
            </a:r>
            <a:r>
              <a:rPr lang="en-US" dirty="0"/>
              <a:t>, it is only a dot in the line: the process implies learning and applying and this does not necessarily occur if it is not thought through and carefully planned within a global strategy.</a:t>
            </a:r>
          </a:p>
          <a:p>
            <a:pPr algn="just"/>
            <a:r>
              <a:rPr lang="en-US" dirty="0"/>
              <a:t>Designing individual or collective action plans at the end of the training supports this learning process aspect by linking the training with an application phase, instead of leaving it to the wind. </a:t>
            </a:r>
          </a:p>
          <a:p>
            <a:pPr algn="just"/>
            <a:r>
              <a:rPr lang="en-US" dirty="0"/>
              <a:t>The training </a:t>
            </a:r>
            <a:r>
              <a:rPr lang="en-US" dirty="0" err="1"/>
              <a:t>organisers</a:t>
            </a:r>
            <a:r>
              <a:rPr lang="en-US" dirty="0"/>
              <a:t> are encouraged to follow-up on the action plans and review their level of implementation a few weeks or months after the training. Only this type of follow-up would allow you to measure the impact of the training, instead of merely relying on the training’s final evaluation. It can thus help in determining the value of the training and potentially support the need for future learning activities.</a:t>
            </a:r>
          </a:p>
          <a:p>
            <a:pPr algn="just"/>
            <a:endParaRPr lang="en-US" b="1" dirty="0"/>
          </a:p>
          <a:p>
            <a:pPr algn="just"/>
            <a:r>
              <a:rPr lang="en-US" b="1" dirty="0"/>
              <a:t>Follow-up activities</a:t>
            </a:r>
          </a:p>
          <a:p>
            <a:pPr algn="just"/>
            <a:r>
              <a:rPr lang="en-US" dirty="0"/>
              <a:t>Action plans are great and are a common way to initiate training follow-up, but other follow-up activities can be set up as well, for example:</a:t>
            </a:r>
          </a:p>
          <a:p>
            <a:pPr lvl="1">
              <a:buClr>
                <a:srgbClr val="1F497D"/>
              </a:buClr>
              <a:buFont typeface="Wingdings"/>
              <a:buChar char="à"/>
            </a:pPr>
            <a:r>
              <a:rPr lang="en-US" dirty="0"/>
              <a:t>Putting in place a mechanism where the participants’ managers are involved from the very first stage of the training selection until the training follow-up through the action plans. Managers should be involved to monitor their staff’s participation and also be committed to supporting the training implementation.</a:t>
            </a:r>
          </a:p>
          <a:p>
            <a:pPr lvl="1">
              <a:buClr>
                <a:srgbClr val="1F497D"/>
              </a:buClr>
              <a:buFont typeface="Wingdings"/>
              <a:buChar char="à"/>
            </a:pPr>
            <a:r>
              <a:rPr lang="en-US" dirty="0"/>
              <a:t>Contacting the participants a few months after the training to review their level of implementation and propose further support.</a:t>
            </a:r>
          </a:p>
          <a:p>
            <a:pPr lvl="1">
              <a:buClr>
                <a:srgbClr val="1F497D"/>
              </a:buClr>
              <a:buFont typeface="Wingdings"/>
              <a:buChar char="à"/>
            </a:pPr>
            <a:r>
              <a:rPr lang="en-US" dirty="0"/>
              <a:t>Starting a network with the participants. It can be through a Facebook page, an e-mail list, a yahoo group, or a blog, etc. It should preferably be managed by one or several participants, not by the facilitator or someone from the training team.</a:t>
            </a:r>
          </a:p>
          <a:p>
            <a:pPr lvl="1">
              <a:buClr>
                <a:srgbClr val="1F497D"/>
              </a:buClr>
              <a:buFont typeface="Wingdings"/>
              <a:buChar char="à"/>
            </a:pPr>
            <a:r>
              <a:rPr lang="en-US" dirty="0" err="1"/>
              <a:t>Organising</a:t>
            </a:r>
            <a:r>
              <a:rPr lang="en-US" dirty="0"/>
              <a:t> refresher courses and/or lessons learned events to follow-up on the training and the implementation.</a:t>
            </a:r>
          </a:p>
          <a:p>
            <a:pPr algn="just"/>
            <a:r>
              <a:rPr lang="en-US" dirty="0"/>
              <a:t>All this can enable experience sharing, and lead to peer support to face and overcome challenges, as appropriate for each context.</a:t>
            </a:r>
          </a:p>
          <a:p>
            <a:endParaRPr lang="fr-FR" baseline="0" dirty="0" smtClean="0"/>
          </a:p>
        </p:txBody>
      </p:sp>
    </p:spTree>
    <p:extLst>
      <p:ext uri="{BB962C8B-B14F-4D97-AF65-F5344CB8AC3E}">
        <p14:creationId xmlns:p14="http://schemas.microsoft.com/office/powerpoint/2010/main" val="11537187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2825" y="285750"/>
            <a:ext cx="2054225" cy="1541463"/>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8781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282825" y="285750"/>
            <a:ext cx="2054225" cy="1541463"/>
          </a:xfrm>
        </p:spPr>
      </p:sp>
      <p:sp>
        <p:nvSpPr>
          <p:cNvPr id="3" name="Espace réservé des commentaires 2"/>
          <p:cNvSpPr>
            <a:spLocks noGrp="1"/>
          </p:cNvSpPr>
          <p:nvPr>
            <p:ph type="body" idx="1"/>
          </p:nvPr>
        </p:nvSpPr>
        <p:spPr/>
        <p:txBody>
          <a:bodyPr/>
          <a:lstStyle/>
          <a:p>
            <a:pPr>
              <a:buClr>
                <a:srgbClr val="1F497D"/>
              </a:buClr>
            </a:pPr>
            <a:r>
              <a:rPr lang="en-US" b="1" dirty="0">
                <a:solidFill>
                  <a:srgbClr val="1F497D"/>
                </a:solidFill>
              </a:rPr>
              <a:t>1. Introduction to the Sphere Training Package 2015</a:t>
            </a:r>
          </a:p>
          <a:p>
            <a:pPr algn="just"/>
            <a:endParaRPr lang="en-US" dirty="0"/>
          </a:p>
          <a:p>
            <a:pPr algn="just"/>
            <a:r>
              <a:rPr lang="en-US" dirty="0"/>
              <a:t>This training package has been designed in an innovative way in order to best fit you and your audience’s needs: it is flexible and offers a modular approach with 30 modules of 90 minutes each. As a facilitator, along with a team and training host, you can easily design your own training based on your context! It is adaptable for audiences either unfamiliar with or knowledgeable about Sphere.</a:t>
            </a:r>
          </a:p>
          <a:p>
            <a:pPr algn="just"/>
            <a:endParaRPr lang="en-US" dirty="0"/>
          </a:p>
          <a:p>
            <a:pPr algn="just"/>
            <a:r>
              <a:rPr lang="en-US" dirty="0"/>
              <a:t>The 30 training modules of 90 minutes each are </a:t>
            </a:r>
            <a:r>
              <a:rPr lang="en-US" dirty="0" err="1"/>
              <a:t>organised</a:t>
            </a:r>
            <a:r>
              <a:rPr lang="en-US" dirty="0"/>
              <a:t> around 3 themes, as follows: </a:t>
            </a:r>
          </a:p>
          <a:p>
            <a:pPr algn="just"/>
            <a:endParaRPr lang="en-US" dirty="0"/>
          </a:p>
          <a:p>
            <a:pPr lvl="2">
              <a:buClr>
                <a:srgbClr val="1F497D"/>
              </a:buClr>
              <a:buFont typeface="Wingdings"/>
              <a:buChar char="ü"/>
            </a:pPr>
            <a:r>
              <a:rPr lang="en-US" b="1" dirty="0"/>
              <a:t>Theme A – Sphere essentials </a:t>
            </a:r>
          </a:p>
          <a:p>
            <a:pPr lvl="2"/>
            <a:r>
              <a:rPr lang="en-US" dirty="0"/>
              <a:t>This includes 17 modules which tackle all of the essential Sphere topics, including Sphere basics (8 modules), Sphere and the Rights-Based Approach (RBA) (5 modules), and the Sphere technical chapters (4 modules).</a:t>
            </a:r>
          </a:p>
          <a:p>
            <a:pPr lvl="2"/>
            <a:endParaRPr lang="en-US" dirty="0"/>
          </a:p>
          <a:p>
            <a:pPr lvl="2">
              <a:buClr>
                <a:srgbClr val="1F497D"/>
              </a:buClr>
              <a:buFont typeface="Wingdings"/>
              <a:buChar char="ü"/>
            </a:pPr>
            <a:r>
              <a:rPr lang="en-US" b="1" dirty="0"/>
              <a:t>Theme B – Mainstreaming Sphere</a:t>
            </a:r>
          </a:p>
          <a:p>
            <a:pPr lvl="2"/>
            <a:r>
              <a:rPr lang="en-US" dirty="0"/>
              <a:t>This includes 7 modules which cover the transversal aspects directly linked to Sphere implementation, including Sphere and programmatic cycles (4 modules), and Sphere and programmatic strategies (3 modules).</a:t>
            </a:r>
          </a:p>
          <a:p>
            <a:pPr lvl="2"/>
            <a:endParaRPr lang="en-US" dirty="0">
              <a:highlight>
                <a:srgbClr val="FFFF00"/>
              </a:highlight>
            </a:endParaRPr>
          </a:p>
          <a:p>
            <a:pPr lvl="2">
              <a:buClr>
                <a:srgbClr val="1F497D"/>
              </a:buClr>
              <a:buFont typeface="Wingdings"/>
              <a:buChar char="ü"/>
            </a:pPr>
            <a:r>
              <a:rPr lang="en-US" b="1" dirty="0"/>
              <a:t>Theme C – Sphere and the wider community </a:t>
            </a:r>
          </a:p>
          <a:p>
            <a:pPr lvl="2"/>
            <a:r>
              <a:rPr lang="en-US" dirty="0"/>
              <a:t>This includes 6 modules</a:t>
            </a:r>
            <a:r>
              <a:rPr lang="en-US" dirty="0">
                <a:latin typeface="Times New Roman"/>
              </a:rPr>
              <a:t> which consider the usefulness of Sphere for interactions with stakeholders involved in humanitarian and development operations, including </a:t>
            </a:r>
            <a:r>
              <a:rPr lang="en-US" dirty="0"/>
              <a:t>Sphere and the stakeholders' roles (4 modules) and Sphere and Quality and Accountability (Q&amp;A) (2 modules).</a:t>
            </a:r>
          </a:p>
          <a:p>
            <a:pPr algn="just"/>
            <a:endParaRPr lang="en-US" b="1" dirty="0"/>
          </a:p>
          <a:p>
            <a:r>
              <a:rPr lang="en-GB" b="1" dirty="0"/>
              <a:t>How is the Core Humanitarian Standard (CHS) reflected in the Package?</a:t>
            </a:r>
          </a:p>
          <a:p>
            <a:r>
              <a:rPr lang="en-GB" dirty="0"/>
              <a:t>The </a:t>
            </a:r>
            <a:r>
              <a:rPr lang="en-GB" dirty="0" smtClean="0"/>
              <a:t>CHS now</a:t>
            </a:r>
            <a:r>
              <a:rPr lang="en-GB" sz="1200" b="0" i="0" u="none" strike="noStrike" kern="1200" baseline="0" dirty="0" smtClean="0">
                <a:solidFill>
                  <a:schemeClr val="tx1"/>
                </a:solidFill>
                <a:latin typeface="+mn-lt"/>
                <a:ea typeface="+mn-ea"/>
                <a:cs typeface="+mn-cs"/>
              </a:rPr>
              <a:t> replaces the Sphere Core Standards Chapter in a community-wide effort to strengthen coherence between standards for quality and accountability. </a:t>
            </a:r>
            <a:r>
              <a:rPr lang="en-GB" dirty="0" smtClean="0"/>
              <a:t>Sphere </a:t>
            </a:r>
            <a:r>
              <a:rPr lang="en-GB" dirty="0"/>
              <a:t>Training </a:t>
            </a:r>
            <a:r>
              <a:rPr lang="en-GB" dirty="0" smtClean="0"/>
              <a:t>Package 2015 has therefore</a:t>
            </a:r>
            <a:r>
              <a:rPr lang="en-GB" baseline="0" dirty="0" smtClean="0"/>
              <a:t> been updated to </a:t>
            </a:r>
            <a:r>
              <a:rPr lang="en-GB" dirty="0" smtClean="0"/>
              <a:t>integrate</a:t>
            </a:r>
            <a:r>
              <a:rPr lang="en-GB" baseline="0" dirty="0" smtClean="0"/>
              <a:t> the CHS throughout </a:t>
            </a:r>
            <a:r>
              <a:rPr lang="en-GB" dirty="0" smtClean="0"/>
              <a:t>its </a:t>
            </a:r>
            <a:r>
              <a:rPr lang="en-GB" dirty="0"/>
              <a:t>modules. </a:t>
            </a:r>
            <a:r>
              <a:rPr lang="en-GB" dirty="0" smtClean="0"/>
              <a:t>A new</a:t>
            </a:r>
            <a:r>
              <a:rPr lang="en-GB" baseline="0" dirty="0" smtClean="0"/>
              <a:t> module (</a:t>
            </a:r>
            <a:r>
              <a:rPr lang="en-GB" i="1" dirty="0" smtClean="0"/>
              <a:t>Module</a:t>
            </a:r>
            <a:r>
              <a:rPr lang="en-GB" i="1" baseline="0" dirty="0" smtClean="0"/>
              <a:t> </a:t>
            </a:r>
            <a:r>
              <a:rPr lang="en-GB" i="1" baseline="0" dirty="0" smtClean="0"/>
              <a:t>A8: The CHS in the Sphere Handbook</a:t>
            </a:r>
            <a:r>
              <a:rPr lang="en-GB" baseline="0" dirty="0" smtClean="0"/>
              <a:t>) </a:t>
            </a:r>
            <a:r>
              <a:rPr lang="en-GB" baseline="0" dirty="0" smtClean="0"/>
              <a:t>specifically dedicated to the CHS has been integrated to </a:t>
            </a:r>
            <a:r>
              <a:rPr lang="en-GB" baseline="0" dirty="0" smtClean="0"/>
              <a:t>explain the CHS and </a:t>
            </a:r>
            <a:r>
              <a:rPr lang="en-GB" baseline="0" dirty="0" smtClean="0"/>
              <a:t>how to use it in conjunction with other elements of the Sphere Handbook.  </a:t>
            </a:r>
            <a:r>
              <a:rPr lang="en-GB" dirty="0" smtClean="0"/>
              <a:t>Please also check the annex of the Training Package for additional information</a:t>
            </a:r>
            <a:r>
              <a:rPr lang="en-GB" baseline="0" dirty="0" smtClean="0"/>
              <a:t> about the CHS including: a FAQ; </a:t>
            </a:r>
            <a:r>
              <a:rPr lang="en-GB" dirty="0" smtClean="0"/>
              <a:t>the </a:t>
            </a:r>
            <a:r>
              <a:rPr lang="en-GB" i="1" dirty="0"/>
              <a:t>Core Humanitarian Standard and the Sphere Core Standards: Analysis and Comparison</a:t>
            </a:r>
            <a:r>
              <a:rPr lang="en-GB" dirty="0"/>
              <a:t>, a short comparative analysis between the two sets of </a:t>
            </a:r>
            <a:r>
              <a:rPr lang="en-GB" dirty="0" smtClean="0"/>
              <a:t>standards</a:t>
            </a:r>
            <a:r>
              <a:rPr lang="en-GB" baseline="0" dirty="0" smtClean="0"/>
              <a:t> and a two pager with key messages to explain the linkages between the CHS and the rest of the Sphere Handbook.</a:t>
            </a:r>
            <a:br>
              <a:rPr lang="en-GB" baseline="0" dirty="0" smtClean="0"/>
            </a:br>
            <a:endParaRPr lang="en-US" dirty="0"/>
          </a:p>
          <a:p>
            <a:pPr algn="just"/>
            <a:r>
              <a:rPr lang="en-US" dirty="0"/>
              <a:t>The next section provides an overview of the Sphere Training Package 2015 content built around these modules for the best possible delivery.</a:t>
            </a:r>
          </a:p>
          <a:p>
            <a:endParaRPr lang="fr-FR" dirty="0"/>
          </a:p>
        </p:txBody>
      </p:sp>
    </p:spTree>
    <p:extLst>
      <p:ext uri="{BB962C8B-B14F-4D97-AF65-F5344CB8AC3E}">
        <p14:creationId xmlns:p14="http://schemas.microsoft.com/office/powerpoint/2010/main" val="34872387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282825" y="285750"/>
            <a:ext cx="2054225" cy="1541463"/>
          </a:xfrm>
        </p:spPr>
      </p:sp>
      <p:sp>
        <p:nvSpPr>
          <p:cNvPr id="3" name="Espace réservé des commentaires 2"/>
          <p:cNvSpPr>
            <a:spLocks noGrp="1"/>
          </p:cNvSpPr>
          <p:nvPr>
            <p:ph type="body" idx="1"/>
          </p:nvPr>
        </p:nvSpPr>
        <p:spPr/>
        <p:txBody>
          <a:bodyPr/>
          <a:lstStyle/>
          <a:p>
            <a:pPr>
              <a:buClr>
                <a:srgbClr val="1F497D"/>
              </a:buClr>
            </a:pPr>
            <a:r>
              <a:rPr lang="en-US" b="1" dirty="0">
                <a:solidFill>
                  <a:srgbClr val="1F497D"/>
                </a:solidFill>
              </a:rPr>
              <a:t>2. Overview of the Sphere Training Package 2015</a:t>
            </a:r>
          </a:p>
          <a:p>
            <a:pPr algn="just"/>
            <a:endParaRPr lang="en-US" dirty="0"/>
          </a:p>
          <a:p>
            <a:pPr algn="just"/>
            <a:r>
              <a:rPr lang="en-US" dirty="0"/>
              <a:t>The following information is available to help you conduct a training on Sphere: a facilitator’s guide; an outline of the 30 modules on Sphere; and the plans, handouts and slides of 30 training modules.</a:t>
            </a:r>
          </a:p>
          <a:p>
            <a:pPr algn="just"/>
            <a:endParaRPr lang="en-US" b="1" dirty="0"/>
          </a:p>
          <a:p>
            <a:pPr algn="just"/>
            <a:r>
              <a:rPr lang="en-US" b="1" dirty="0"/>
              <a:t>The facilitator’s guide </a:t>
            </a:r>
          </a:p>
          <a:p>
            <a:pPr lvl="1">
              <a:buClr>
                <a:srgbClr val="1F497D"/>
              </a:buClr>
              <a:buFont typeface="Wingdings"/>
              <a:buChar char="à"/>
            </a:pPr>
            <a:r>
              <a:rPr lang="en-US" dirty="0"/>
              <a:t>Slide presentation </a:t>
            </a:r>
            <a:r>
              <a:rPr lang="en-US" dirty="0" smtClean="0"/>
              <a:t>and</a:t>
            </a:r>
            <a:r>
              <a:rPr lang="en-US" baseline="0" dirty="0" smtClean="0"/>
              <a:t> PDF version</a:t>
            </a:r>
            <a:endParaRPr lang="en-US" dirty="0"/>
          </a:p>
          <a:p>
            <a:pPr algn="just"/>
            <a:r>
              <a:rPr lang="en-US" dirty="0"/>
              <a:t>This facilitator’s guide is available as a PowerPoint </a:t>
            </a:r>
            <a:r>
              <a:rPr lang="en-US" dirty="0" smtClean="0"/>
              <a:t>presentation</a:t>
            </a:r>
            <a:r>
              <a:rPr lang="en-US" baseline="0" dirty="0" smtClean="0"/>
              <a:t> and as a PDF </a:t>
            </a:r>
            <a:r>
              <a:rPr lang="en-US" dirty="0" smtClean="0"/>
              <a:t>to </a:t>
            </a:r>
            <a:r>
              <a:rPr lang="en-US" dirty="0"/>
              <a:t>meet various </a:t>
            </a:r>
            <a:r>
              <a:rPr lang="en-US" dirty="0" smtClean="0"/>
              <a:t>facilitators’ </a:t>
            </a:r>
            <a:r>
              <a:rPr lang="en-US" dirty="0"/>
              <a:t>preferences: </a:t>
            </a:r>
            <a:r>
              <a:rPr lang="en-US" dirty="0" smtClean="0"/>
              <a:t>viewing </a:t>
            </a:r>
            <a:r>
              <a:rPr lang="en-US" dirty="0"/>
              <a:t>or reading. It is comprised of three parts: </a:t>
            </a:r>
          </a:p>
          <a:p>
            <a:pPr lvl="1">
              <a:buClr>
                <a:srgbClr val="1F497D"/>
              </a:buClr>
              <a:buFont typeface="Wingdings"/>
              <a:buChar char="ü"/>
            </a:pPr>
            <a:r>
              <a:rPr lang="en-US" dirty="0"/>
              <a:t>Part A introduces the general features of the Sphere Training Package 2015</a:t>
            </a:r>
          </a:p>
          <a:p>
            <a:pPr lvl="1">
              <a:buClr>
                <a:srgbClr val="1F497D"/>
              </a:buClr>
              <a:buFont typeface="Wingdings"/>
              <a:buChar char="ü"/>
            </a:pPr>
            <a:r>
              <a:rPr lang="en-US" dirty="0"/>
              <a:t>Part B outlines principles and tips on adult learning</a:t>
            </a:r>
          </a:p>
          <a:p>
            <a:pPr lvl="1">
              <a:buClr>
                <a:srgbClr val="1F497D"/>
              </a:buClr>
              <a:buFont typeface="Wingdings"/>
              <a:buChar char="ü"/>
            </a:pPr>
            <a:r>
              <a:rPr lang="en-US" dirty="0"/>
              <a:t>Part C describes in five steps how to conduct a training on Sphere</a:t>
            </a:r>
          </a:p>
          <a:p>
            <a:pPr algn="just"/>
            <a:endParaRPr lang="en-US" b="1" dirty="0"/>
          </a:p>
          <a:p>
            <a:pPr algn="just"/>
            <a:r>
              <a:rPr lang="en-US" b="1" dirty="0"/>
              <a:t>Outline of the 30 modules on Sphere</a:t>
            </a:r>
          </a:p>
          <a:p>
            <a:pPr lvl="1">
              <a:buClr>
                <a:srgbClr val="1F497D"/>
              </a:buClr>
              <a:buFont typeface="Wingdings"/>
              <a:buChar char="à"/>
            </a:pPr>
            <a:r>
              <a:rPr lang="en-US" dirty="0"/>
              <a:t>Excel spreadsheet with detailed description of all 30 modules</a:t>
            </a:r>
          </a:p>
          <a:p>
            <a:pPr algn="just"/>
            <a:r>
              <a:rPr lang="en-US" dirty="0"/>
              <a:t>Designed in a single Excel spreadsheet, this outline gives an overview of the 30 modules with key details:</a:t>
            </a:r>
          </a:p>
          <a:p>
            <a:pPr lvl="1">
              <a:buClr>
                <a:srgbClr val="1F497D"/>
              </a:buClr>
              <a:buFont typeface="Wingdings"/>
              <a:buChar char="ü"/>
            </a:pPr>
            <a:r>
              <a:rPr lang="en-US" dirty="0"/>
              <a:t>Relation to one of the 3 themes and sub themes</a:t>
            </a:r>
          </a:p>
          <a:p>
            <a:pPr lvl="1">
              <a:buClr>
                <a:srgbClr val="1F497D"/>
              </a:buClr>
              <a:buFont typeface="Wingdings"/>
              <a:buChar char="ü"/>
            </a:pPr>
            <a:r>
              <a:rPr lang="en-US" dirty="0"/>
              <a:t>Module title and sub title</a:t>
            </a:r>
          </a:p>
          <a:p>
            <a:pPr lvl="1">
              <a:buClr>
                <a:srgbClr val="1F497D"/>
              </a:buClr>
              <a:buFont typeface="Wingdings"/>
              <a:buChar char="ü"/>
            </a:pPr>
            <a:r>
              <a:rPr lang="en-US" dirty="0"/>
              <a:t>Module summary</a:t>
            </a:r>
          </a:p>
          <a:p>
            <a:pPr lvl="1">
              <a:buClr>
                <a:srgbClr val="1F497D"/>
              </a:buClr>
              <a:buFont typeface="Wingdings"/>
              <a:buChar char="ü"/>
            </a:pPr>
            <a:r>
              <a:rPr lang="en-US" dirty="0"/>
              <a:t>Module learning objectives</a:t>
            </a:r>
          </a:p>
          <a:p>
            <a:pPr lvl="1">
              <a:buClr>
                <a:srgbClr val="1F497D"/>
              </a:buClr>
              <a:buFont typeface="Wingdings"/>
              <a:buChar char="ü"/>
            </a:pPr>
            <a:r>
              <a:rPr lang="en-US" dirty="0"/>
              <a:t>Characteristics of the modules including:</a:t>
            </a:r>
          </a:p>
          <a:p>
            <a:pPr lvl="2">
              <a:buClr>
                <a:srgbClr val="1F497D"/>
              </a:buClr>
              <a:buFont typeface="Courier New"/>
              <a:buChar char="o"/>
            </a:pPr>
            <a:r>
              <a:rPr lang="en-US" dirty="0"/>
              <a:t>Level (* or **)</a:t>
            </a:r>
          </a:p>
          <a:p>
            <a:pPr lvl="2">
              <a:buClr>
                <a:srgbClr val="1F497D"/>
              </a:buClr>
              <a:buFont typeface="Courier New"/>
              <a:buChar char="o"/>
            </a:pPr>
            <a:r>
              <a:rPr lang="en-US" dirty="0"/>
              <a:t>Methodology</a:t>
            </a:r>
          </a:p>
          <a:p>
            <a:pPr lvl="2">
              <a:buClr>
                <a:srgbClr val="1F497D"/>
              </a:buClr>
              <a:buFont typeface="Courier New"/>
              <a:buChar char="o"/>
            </a:pPr>
            <a:r>
              <a:rPr lang="en-US" dirty="0"/>
              <a:t>Electricity requirements (Yes or No)</a:t>
            </a:r>
          </a:p>
          <a:p>
            <a:pPr lvl="2">
              <a:buClr>
                <a:srgbClr val="1F497D"/>
              </a:buClr>
              <a:buFont typeface="Courier New"/>
              <a:buChar char="o"/>
            </a:pPr>
            <a:r>
              <a:rPr lang="en-US" dirty="0"/>
              <a:t>Preparation level (+ or ++)</a:t>
            </a:r>
          </a:p>
          <a:p>
            <a:pPr algn="just"/>
            <a:r>
              <a:rPr lang="en-US" dirty="0"/>
              <a:t>Based on the results of your training needs assessment conducted beforehand, you should select the modules most appropriate for your audience and context. </a:t>
            </a:r>
          </a:p>
          <a:p>
            <a:pPr algn="just"/>
            <a:endParaRPr lang="en-US" dirty="0"/>
          </a:p>
          <a:p>
            <a:pPr algn="just"/>
            <a:r>
              <a:rPr lang="en-US" b="1" dirty="0"/>
              <a:t>30 training modules with plans, handouts and slides </a:t>
            </a:r>
          </a:p>
          <a:p>
            <a:pPr lvl="1">
              <a:buClr>
                <a:srgbClr val="1F497D"/>
              </a:buClr>
              <a:buFont typeface="Wingdings"/>
              <a:buChar char="à"/>
            </a:pPr>
            <a:r>
              <a:rPr lang="en-US" dirty="0"/>
              <a:t>2-page plan accompanied by handouts and slides for each 90-minute module</a:t>
            </a:r>
          </a:p>
          <a:p>
            <a:pPr algn="just"/>
            <a:r>
              <a:rPr lang="en-US" dirty="0"/>
              <a:t>Note: Module A6 – Sphere in practice is an exception. It includes a field visit and requires more time to conduct.</a:t>
            </a:r>
          </a:p>
          <a:p>
            <a:pPr algn="just"/>
            <a:r>
              <a:rPr lang="en-US" dirty="0"/>
              <a:t>Each module is presented by a 2-page plan and follows the same simple structure:</a:t>
            </a:r>
          </a:p>
          <a:p>
            <a:pPr lvl="3"/>
            <a:r>
              <a:rPr lang="en-US" u="sng" dirty="0"/>
              <a:t>Front page</a:t>
            </a:r>
          </a:p>
          <a:p>
            <a:pPr>
              <a:buClr>
                <a:srgbClr val="1F497D"/>
              </a:buClr>
              <a:buFont typeface="Wingdings"/>
              <a:buChar char="ü"/>
            </a:pPr>
            <a:r>
              <a:rPr lang="en-US" dirty="0"/>
              <a:t>Summary and descriptive icons</a:t>
            </a:r>
          </a:p>
          <a:p>
            <a:pPr>
              <a:buClr>
                <a:srgbClr val="1F497D"/>
              </a:buClr>
              <a:buFont typeface="Wingdings"/>
              <a:buChar char="ü"/>
            </a:pPr>
            <a:r>
              <a:rPr lang="en-US" dirty="0"/>
              <a:t>Aim</a:t>
            </a:r>
          </a:p>
          <a:p>
            <a:pPr>
              <a:buClr>
                <a:srgbClr val="1F497D"/>
              </a:buClr>
              <a:buFont typeface="Wingdings"/>
              <a:buChar char="ü"/>
            </a:pPr>
            <a:r>
              <a:rPr lang="en-US" dirty="0"/>
              <a:t>Learning objectives</a:t>
            </a:r>
          </a:p>
          <a:p>
            <a:pPr>
              <a:buClr>
                <a:srgbClr val="1F497D"/>
              </a:buClr>
              <a:buFont typeface="Wingdings"/>
              <a:buChar char="ü"/>
            </a:pPr>
            <a:r>
              <a:rPr lang="en-US" dirty="0"/>
              <a:t>Key messages</a:t>
            </a:r>
          </a:p>
          <a:p>
            <a:pPr>
              <a:buClr>
                <a:srgbClr val="1F497D"/>
              </a:buClr>
              <a:buFont typeface="Wingdings"/>
              <a:buChar char="ü"/>
            </a:pPr>
            <a:r>
              <a:rPr lang="en-US" dirty="0"/>
              <a:t>Preparation &amp; Resources</a:t>
            </a:r>
          </a:p>
          <a:p>
            <a:pPr>
              <a:buClr>
                <a:srgbClr val="1F497D"/>
              </a:buClr>
              <a:buFont typeface="Wingdings"/>
              <a:buChar char="ü"/>
            </a:pPr>
            <a:r>
              <a:rPr lang="en-US" dirty="0"/>
              <a:t>You may also want to look at</a:t>
            </a:r>
          </a:p>
          <a:p>
            <a:pPr>
              <a:buClr>
                <a:srgbClr val="1F497D"/>
              </a:buClr>
              <a:buFont typeface="Wingdings"/>
              <a:buChar char="ü"/>
            </a:pPr>
            <a:r>
              <a:rPr lang="en-US" dirty="0"/>
              <a:t>To know more</a:t>
            </a:r>
            <a:endParaRPr lang="en-US" u="sng" dirty="0"/>
          </a:p>
          <a:p>
            <a:pPr lvl="3"/>
            <a:r>
              <a:rPr lang="en-US" u="sng" dirty="0"/>
              <a:t>Back page </a:t>
            </a:r>
          </a:p>
          <a:p>
            <a:pPr>
              <a:buClr>
                <a:srgbClr val="1F497D"/>
              </a:buClr>
              <a:buFont typeface="Wingdings"/>
              <a:buChar char="ü"/>
            </a:pPr>
            <a:r>
              <a:rPr lang="en-US" dirty="0"/>
              <a:t>Session plan</a:t>
            </a:r>
          </a:p>
          <a:p>
            <a:pPr>
              <a:buClr>
                <a:srgbClr val="1F497D"/>
              </a:buClr>
              <a:buFont typeface="Wingdings"/>
              <a:buChar char="ü"/>
            </a:pPr>
            <a:r>
              <a:rPr lang="en-US" dirty="0"/>
              <a:t>Tips for facilitators</a:t>
            </a:r>
          </a:p>
          <a:p>
            <a:pPr algn="just"/>
            <a:endParaRPr lang="en-US" dirty="0">
              <a:solidFill>
                <a:srgbClr val="FF0000"/>
              </a:solidFill>
            </a:endParaRPr>
          </a:p>
          <a:p>
            <a:pPr algn="just"/>
            <a:r>
              <a:rPr lang="en-US" dirty="0" smtClean="0"/>
              <a:t>Icons </a:t>
            </a:r>
            <a:r>
              <a:rPr lang="en-US" dirty="0"/>
              <a:t>on top of the 2-page plan indicate: </a:t>
            </a:r>
          </a:p>
          <a:p>
            <a:r>
              <a:rPr lang="en-US" dirty="0"/>
              <a:t>The audience’s level of knowledge</a:t>
            </a:r>
            <a:r>
              <a:rPr lang="en-US" sz="2000" dirty="0"/>
              <a:t>	</a:t>
            </a:r>
            <a:r>
              <a:rPr lang="en-US" dirty="0"/>
              <a:t> The electricity requirements</a:t>
            </a:r>
            <a:r>
              <a:rPr lang="en-US" sz="2000" dirty="0"/>
              <a:t>	</a:t>
            </a:r>
            <a:r>
              <a:rPr lang="en-US" dirty="0"/>
              <a:t>   The timing</a:t>
            </a:r>
            <a:r>
              <a:rPr lang="en-US" sz="2000" dirty="0"/>
              <a:t>	</a:t>
            </a:r>
            <a:r>
              <a:rPr lang="en-US" dirty="0"/>
              <a:t>   The methodology</a:t>
            </a:r>
            <a:r>
              <a:rPr lang="en-US" sz="2000" dirty="0"/>
              <a:t>	</a:t>
            </a:r>
            <a:endParaRPr lang="fr-FR" sz="1600" dirty="0">
              <a:latin typeface="Times New Roman"/>
            </a:endParaRPr>
          </a:p>
          <a:p>
            <a:pPr algn="just"/>
            <a:endParaRPr lang="en-US" dirty="0"/>
          </a:p>
          <a:p>
            <a:pPr algn="just"/>
            <a:r>
              <a:rPr lang="en-US" b="1" dirty="0"/>
              <a:t>The 2-page plan</a:t>
            </a:r>
            <a:r>
              <a:rPr lang="en-US" dirty="0"/>
              <a:t> </a:t>
            </a:r>
          </a:p>
          <a:p>
            <a:pPr algn="just"/>
            <a:r>
              <a:rPr lang="en-US" dirty="0"/>
              <a:t>The plan captures the aim, learning objectives and key messages of the module. It also provides detailed instructions for conducting the module and includes descriptions and timing for each exercise in the session. </a:t>
            </a:r>
          </a:p>
          <a:p>
            <a:pPr algn="just"/>
            <a:r>
              <a:rPr lang="en-US" dirty="0"/>
              <a:t>The plan outlines any advance preparation needed both for you on a personal level, with a selection of key information, and on a logistical level, with a detailed table explaining what to prepare for yourself, for the participants, and for the group work (print handouts, download videos, etc.).</a:t>
            </a:r>
          </a:p>
          <a:p>
            <a:pPr algn="just"/>
            <a:r>
              <a:rPr lang="en-US" dirty="0"/>
              <a:t>In addition, the plan provides references to other training modules relevant to the one you are preparing. These can guide your choice of other modules when you design your training, and also support your own preparation.</a:t>
            </a:r>
          </a:p>
          <a:p>
            <a:pPr algn="just"/>
            <a:endParaRPr lang="en-US" b="1" dirty="0"/>
          </a:p>
          <a:p>
            <a:pPr algn="just"/>
            <a:r>
              <a:rPr lang="en-US" b="1" dirty="0"/>
              <a:t>Handouts and slides</a:t>
            </a:r>
            <a:r>
              <a:rPr lang="en-US" dirty="0"/>
              <a:t> </a:t>
            </a:r>
          </a:p>
          <a:p>
            <a:pPr algn="just"/>
            <a:r>
              <a:rPr lang="en-US" dirty="0"/>
              <a:t>For each module, handouts are collated into one file each to ease their management. Information on their use and specific instructions are given in the 2-page plan, in the section ‘Preparation &amp; Resources’. </a:t>
            </a:r>
            <a:endParaRPr lang="en-US" dirty="0" smtClean="0"/>
          </a:p>
          <a:p>
            <a:pPr algn="just"/>
            <a:r>
              <a:rPr lang="en-US" dirty="0" smtClean="0"/>
              <a:t>Some </a:t>
            </a:r>
            <a:r>
              <a:rPr lang="en-US" dirty="0"/>
              <a:t>of the modules include a set of slides. The slides have notes below which can support your presentation. Some modules </a:t>
            </a:r>
            <a:r>
              <a:rPr lang="en-US" dirty="0" smtClean="0"/>
              <a:t>also</a:t>
            </a:r>
            <a:r>
              <a:rPr lang="en-US" baseline="0" dirty="0" smtClean="0"/>
              <a:t> have</a:t>
            </a:r>
            <a:r>
              <a:rPr lang="en-US" dirty="0" smtClean="0"/>
              <a:t> </a:t>
            </a:r>
            <a:r>
              <a:rPr lang="en-US" dirty="0"/>
              <a:t>slides with specific instructions related to group work, the exercises, etc.</a:t>
            </a:r>
          </a:p>
          <a:p>
            <a:pPr algn="just"/>
            <a:endParaRPr lang="en-US" dirty="0"/>
          </a:p>
          <a:p>
            <a:r>
              <a:rPr lang="en-US" dirty="0">
                <a:ea typeface="Times New Roman"/>
                <a:cs typeface="Times New Roman"/>
              </a:rPr>
              <a:t/>
            </a:r>
            <a:br>
              <a:rPr lang="en-US" dirty="0">
                <a:ea typeface="Times New Roman"/>
                <a:cs typeface="Times New Roman"/>
              </a:rPr>
            </a:br>
            <a:endParaRPr lang="fr-FR" dirty="0"/>
          </a:p>
        </p:txBody>
      </p:sp>
    </p:spTree>
    <p:extLst>
      <p:ext uri="{BB962C8B-B14F-4D97-AF65-F5344CB8AC3E}">
        <p14:creationId xmlns:p14="http://schemas.microsoft.com/office/powerpoint/2010/main" val="1055161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282825" y="285750"/>
            <a:ext cx="2054225" cy="1541463"/>
          </a:xfrm>
        </p:spPr>
      </p:sp>
      <p:sp>
        <p:nvSpPr>
          <p:cNvPr id="3" name="Espace réservé des commentaires 2"/>
          <p:cNvSpPr>
            <a:spLocks noGrp="1"/>
          </p:cNvSpPr>
          <p:nvPr>
            <p:ph type="body" idx="1"/>
          </p:nvPr>
        </p:nvSpPr>
        <p:spPr/>
        <p:txBody>
          <a:bodyPr/>
          <a:lstStyle/>
          <a:p>
            <a:pPr>
              <a:buClr>
                <a:srgbClr val="1F497D"/>
              </a:buClr>
            </a:pPr>
            <a:r>
              <a:rPr lang="en-US" b="1" dirty="0">
                <a:solidFill>
                  <a:srgbClr val="1F497D"/>
                </a:solidFill>
              </a:rPr>
              <a:t>3. Rules for </a:t>
            </a:r>
            <a:r>
              <a:rPr lang="en-US" b="1" dirty="0" err="1">
                <a:solidFill>
                  <a:srgbClr val="1F497D"/>
                </a:solidFill>
              </a:rPr>
              <a:t>utilising</a:t>
            </a:r>
            <a:r>
              <a:rPr lang="en-US" b="1" dirty="0">
                <a:solidFill>
                  <a:srgbClr val="1F497D"/>
                </a:solidFill>
              </a:rPr>
              <a:t> the Sphere Training Package 2015</a:t>
            </a:r>
          </a:p>
          <a:p>
            <a:pPr algn="just"/>
            <a:endParaRPr lang="en-US" dirty="0"/>
          </a:p>
          <a:p>
            <a:r>
              <a:rPr lang="en-US" dirty="0"/>
              <a:t>The Sphere Training Package 2015 is licensed</a:t>
            </a:r>
            <a:r>
              <a:rPr lang="en-GB" dirty="0">
                <a:solidFill>
                  <a:srgbClr val="262626"/>
                </a:solidFill>
              </a:rPr>
              <a:t> under:</a:t>
            </a:r>
            <a:br>
              <a:rPr lang="en-GB" dirty="0">
                <a:solidFill>
                  <a:srgbClr val="262626"/>
                </a:solidFill>
              </a:rPr>
            </a:br>
            <a:r>
              <a:rPr lang="en-US" u="sng" dirty="0">
                <a:solidFill>
                  <a:srgbClr val="0000FF"/>
                </a:solidFill>
                <a:hlinkClick r:id="rId3"/>
              </a:rPr>
              <a:t>Creative Commons Attribution-</a:t>
            </a:r>
            <a:r>
              <a:rPr lang="en-US" u="sng" dirty="0" err="1">
                <a:solidFill>
                  <a:srgbClr val="0000FF"/>
                </a:solidFill>
                <a:hlinkClick r:id="rId3"/>
              </a:rPr>
              <a:t>NonCommercial</a:t>
            </a:r>
            <a:r>
              <a:rPr lang="en-US" u="sng" dirty="0">
                <a:solidFill>
                  <a:srgbClr val="0000FF"/>
                </a:solidFill>
                <a:hlinkClick r:id="rId3"/>
              </a:rPr>
              <a:t>-</a:t>
            </a:r>
            <a:r>
              <a:rPr lang="en-US" u="sng" dirty="0" err="1">
                <a:solidFill>
                  <a:srgbClr val="0000FF"/>
                </a:solidFill>
                <a:hlinkClick r:id="rId3"/>
              </a:rPr>
              <a:t>ShareAlike</a:t>
            </a:r>
            <a:r>
              <a:rPr lang="en-US" u="sng" dirty="0">
                <a:solidFill>
                  <a:srgbClr val="0000FF"/>
                </a:solidFill>
                <a:hlinkClick r:id="rId3"/>
              </a:rPr>
              <a:t> 4.0 International License</a:t>
            </a:r>
            <a:endParaRPr lang="en-US" dirty="0">
              <a:solidFill>
                <a:srgbClr val="0000FF"/>
              </a:solidFill>
              <a:hlinkClick r:id="rId3"/>
            </a:endParaRPr>
          </a:p>
          <a:p>
            <a:pPr algn="just"/>
            <a:endParaRPr lang="en-US" b="1" dirty="0"/>
          </a:p>
          <a:p>
            <a:pPr algn="just"/>
            <a:r>
              <a:rPr lang="en-US" b="1" dirty="0"/>
              <a:t>Translation</a:t>
            </a:r>
          </a:p>
          <a:p>
            <a:pPr algn="just"/>
            <a:r>
              <a:rPr lang="en-US" dirty="0"/>
              <a:t>The following modules are translated into French and Spanish:</a:t>
            </a:r>
          </a:p>
          <a:p>
            <a:pPr lvl="1">
              <a:buClr>
                <a:srgbClr val="1F497D"/>
              </a:buClr>
              <a:buFont typeface="Wingdings"/>
              <a:buChar char="ü"/>
            </a:pPr>
            <a:r>
              <a:rPr lang="en-US" dirty="0"/>
              <a:t>Module A1 - Sphere a brief tour</a:t>
            </a:r>
          </a:p>
          <a:p>
            <a:pPr lvl="1">
              <a:buClr>
                <a:srgbClr val="1F497D"/>
              </a:buClr>
              <a:buFont typeface="Wingdings"/>
              <a:buChar char="ü"/>
            </a:pPr>
            <a:r>
              <a:rPr lang="en-US" dirty="0"/>
              <a:t>Module A9 - Sphere and the Humanitarian Charter</a:t>
            </a:r>
          </a:p>
          <a:p>
            <a:pPr lvl="1">
              <a:buClr>
                <a:srgbClr val="1F497D"/>
              </a:buClr>
              <a:buFont typeface="Wingdings"/>
              <a:buChar char="ü"/>
            </a:pPr>
            <a:r>
              <a:rPr lang="en-US" dirty="0"/>
              <a:t>Module A12 - Sphere and the Protection Principles</a:t>
            </a:r>
          </a:p>
          <a:p>
            <a:pPr lvl="1">
              <a:buClr>
                <a:srgbClr val="1F497D"/>
              </a:buClr>
              <a:buFont typeface="Wingdings"/>
              <a:buChar char="ü"/>
            </a:pPr>
            <a:r>
              <a:rPr lang="en-US" dirty="0"/>
              <a:t>Module B3 - Sphere, Disaster Risk Reduction/Management and </a:t>
            </a:r>
            <a:r>
              <a:rPr lang="en-US" dirty="0" smtClean="0"/>
              <a:t>Resilience</a:t>
            </a:r>
            <a:endParaRPr lang="en-US" dirty="0"/>
          </a:p>
          <a:p>
            <a:pPr lvl="1">
              <a:buClr>
                <a:srgbClr val="1F497D"/>
              </a:buClr>
              <a:buFont typeface="Wingdings"/>
              <a:buChar char="ü"/>
            </a:pPr>
            <a:r>
              <a:rPr lang="en-US" dirty="0"/>
              <a:t>Module C2 - Sphere and accountability to the affected population</a:t>
            </a:r>
          </a:p>
          <a:p>
            <a:pPr lvl="1">
              <a:buClr>
                <a:srgbClr val="1F497D"/>
              </a:buClr>
              <a:buFont typeface="Wingdings"/>
              <a:buChar char="ü"/>
            </a:pPr>
            <a:r>
              <a:rPr lang="en-US" dirty="0"/>
              <a:t>Module C3 - Sphere and the national authorities</a:t>
            </a:r>
          </a:p>
          <a:p>
            <a:endParaRPr lang="fr-FR" dirty="0"/>
          </a:p>
        </p:txBody>
      </p:sp>
    </p:spTree>
    <p:extLst>
      <p:ext uri="{BB962C8B-B14F-4D97-AF65-F5344CB8AC3E}">
        <p14:creationId xmlns:p14="http://schemas.microsoft.com/office/powerpoint/2010/main" val="34162830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282825" y="285750"/>
            <a:ext cx="2054225" cy="1541463"/>
          </a:xfrm>
        </p:spPr>
      </p:sp>
      <p:sp>
        <p:nvSpPr>
          <p:cNvPr id="3" name="Espace réservé des commentaires 2"/>
          <p:cNvSpPr>
            <a:spLocks noGrp="1"/>
          </p:cNvSpPr>
          <p:nvPr>
            <p:ph type="body" idx="1"/>
          </p:nvPr>
        </p:nvSpPr>
        <p:spPr/>
        <p:txBody>
          <a:bodyPr/>
          <a:lstStyle/>
          <a:p>
            <a:pPr>
              <a:buClr>
                <a:srgbClr val="1F497D"/>
              </a:buClr>
            </a:pPr>
            <a:r>
              <a:rPr lang="en-US" b="1" dirty="0">
                <a:solidFill>
                  <a:srgbClr val="1F497D"/>
                </a:solidFill>
              </a:rPr>
              <a:t>4. Feedback and review process</a:t>
            </a:r>
          </a:p>
          <a:p>
            <a:pPr algn="just"/>
            <a:endParaRPr lang="en-US" dirty="0"/>
          </a:p>
          <a:p>
            <a:pPr algn="just"/>
            <a:r>
              <a:rPr lang="en-US" dirty="0"/>
              <a:t>Any comments or input on the Sphere Training Package 2015 are welcomed and encouraged. These will be beneficial for its continual improvement.</a:t>
            </a:r>
          </a:p>
          <a:p>
            <a:pPr algn="just"/>
            <a:r>
              <a:rPr lang="en-US" dirty="0"/>
              <a:t>We thus would appreciate any contribution in the form of stories or case studies which explain how you used the modules and what specifically worked more or less well, together with a description of your context and audience.</a:t>
            </a:r>
          </a:p>
          <a:p>
            <a:pPr algn="just"/>
            <a:endParaRPr lang="en-US" dirty="0"/>
          </a:p>
          <a:p>
            <a:r>
              <a:rPr lang="en-GB" dirty="0"/>
              <a:t>Please send your comments with the Sphere office through the short Survey Monkey online feedback form</a:t>
            </a:r>
            <a:r>
              <a:rPr lang="en-GB" u="sng" dirty="0"/>
              <a:t>: </a:t>
            </a:r>
            <a:r>
              <a:rPr lang="en-GB" u="sng" dirty="0">
                <a:hlinkClick r:id="rId3"/>
              </a:rPr>
              <a:t>https://www.surveymonkey.com/r/TrainingPackage</a:t>
            </a:r>
            <a:r>
              <a:rPr lang="en-GB" dirty="0"/>
              <a:t> </a:t>
            </a:r>
          </a:p>
          <a:p>
            <a:r>
              <a:rPr lang="en-GB" dirty="0"/>
              <a:t>or by email: </a:t>
            </a:r>
            <a:r>
              <a:rPr lang="en-GB" u="sng" dirty="0">
                <a:hlinkClick r:id="rId4"/>
              </a:rPr>
              <a:t>learning@sphereproject.org</a:t>
            </a:r>
            <a:endParaRPr lang="en-GB" dirty="0"/>
          </a:p>
        </p:txBody>
      </p:sp>
    </p:spTree>
    <p:extLst>
      <p:ext uri="{BB962C8B-B14F-4D97-AF65-F5344CB8AC3E}">
        <p14:creationId xmlns:p14="http://schemas.microsoft.com/office/powerpoint/2010/main" val="1862073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282825" y="285750"/>
            <a:ext cx="2054225" cy="1541463"/>
          </a:xfrm>
        </p:spPr>
      </p:sp>
      <p:sp>
        <p:nvSpPr>
          <p:cNvPr id="3" name="Espace réservé des commentaires 2"/>
          <p:cNvSpPr>
            <a:spLocks noGrp="1"/>
          </p:cNvSpPr>
          <p:nvPr>
            <p:ph type="body" idx="1"/>
          </p:nvPr>
        </p:nvSpPr>
        <p:spPr/>
        <p:txBody>
          <a:bodyPr/>
          <a:lstStyle/>
          <a:p>
            <a:pPr>
              <a:buClr>
                <a:srgbClr val="1F497D"/>
              </a:buClr>
            </a:pPr>
            <a:r>
              <a:rPr lang="en-US" b="1" dirty="0">
                <a:solidFill>
                  <a:srgbClr val="1F497D"/>
                </a:solidFill>
              </a:rPr>
              <a:t>5. Acknowledgements</a:t>
            </a:r>
          </a:p>
          <a:p>
            <a:pPr algn="just"/>
            <a:endParaRPr lang="en-US" dirty="0"/>
          </a:p>
          <a:p>
            <a:pPr algn="just"/>
            <a:r>
              <a:rPr lang="en-US" dirty="0"/>
              <a:t>The content of the Sphere Training Package 2015 was developed by two independent consultants:</a:t>
            </a:r>
          </a:p>
          <a:p>
            <a:pPr marL="907268" lvl="2" defTabSz="453634">
              <a:buClr>
                <a:srgbClr val="1F497D"/>
              </a:buClr>
              <a:buFont typeface="Wingdings"/>
              <a:buChar char="ü"/>
              <a:defRPr/>
            </a:pPr>
            <a:r>
              <a:rPr lang="fr-FR" dirty="0" smtClean="0"/>
              <a:t>Sylvie </a:t>
            </a:r>
            <a:r>
              <a:rPr lang="fr-FR" dirty="0"/>
              <a:t>Robert, </a:t>
            </a:r>
            <a:r>
              <a:rPr lang="en-US" dirty="0">
                <a:solidFill>
                  <a:srgbClr val="1F497D"/>
                </a:solidFill>
                <a:latin typeface="Times New Roman"/>
              </a:rPr>
              <a:t>sylvierobertconsulting@yahoo.fr </a:t>
            </a:r>
            <a:r>
              <a:rPr lang="en-US" dirty="0"/>
              <a:t>(Project Coordinator)</a:t>
            </a:r>
            <a:endParaRPr lang="fr-FR" dirty="0">
              <a:hlinkClick r:id="rId3"/>
            </a:endParaRPr>
          </a:p>
          <a:p>
            <a:pPr marL="907268" lvl="2" defTabSz="453634">
              <a:buClr>
                <a:srgbClr val="1F497D"/>
              </a:buClr>
              <a:buFont typeface="Wingdings"/>
              <a:buChar char="ü"/>
              <a:defRPr/>
            </a:pPr>
            <a:r>
              <a:rPr lang="en-US" dirty="0"/>
              <a:t>Astrid de </a:t>
            </a:r>
            <a:r>
              <a:rPr lang="en-US" dirty="0" err="1"/>
              <a:t>Valon</a:t>
            </a:r>
            <a:r>
              <a:rPr lang="en-US" dirty="0"/>
              <a:t>, astriddevalon@gmail.com</a:t>
            </a:r>
            <a:r>
              <a:rPr lang="en-US" dirty="0">
                <a:solidFill>
                  <a:srgbClr val="1F497D"/>
                </a:solidFill>
                <a:latin typeface="Times New Roman"/>
              </a:rPr>
              <a:t> </a:t>
            </a:r>
            <a:r>
              <a:rPr lang="en-US" dirty="0"/>
              <a:t>(Project Member)</a:t>
            </a:r>
          </a:p>
          <a:p>
            <a:pPr algn="just"/>
            <a:endParaRPr lang="en-US" dirty="0"/>
          </a:p>
          <a:p>
            <a:pPr algn="just"/>
            <a:r>
              <a:rPr lang="en-US" dirty="0"/>
              <a:t>It has been edited by </a:t>
            </a:r>
            <a:r>
              <a:rPr lang="en-US" dirty="0" err="1"/>
              <a:t>Ms</a:t>
            </a:r>
            <a:r>
              <a:rPr lang="en-US" dirty="0"/>
              <a:t> Carrie Diaz-</a:t>
            </a:r>
            <a:r>
              <a:rPr lang="en-US" dirty="0" err="1"/>
              <a:t>Littauer</a:t>
            </a:r>
            <a:r>
              <a:rPr lang="en-US" dirty="0"/>
              <a:t> and designed by </a:t>
            </a:r>
            <a:r>
              <a:rPr lang="en-US" dirty="0" err="1"/>
              <a:t>Walkgrove</a:t>
            </a:r>
            <a:r>
              <a:rPr lang="en-US" dirty="0"/>
              <a:t> Ltd. </a:t>
            </a:r>
          </a:p>
          <a:p>
            <a:pPr algn="just"/>
            <a:endParaRPr lang="en-US" dirty="0"/>
          </a:p>
          <a:p>
            <a:pPr algn="just"/>
            <a:r>
              <a:rPr lang="en-US" dirty="0"/>
              <a:t>The Sphere Project would like to sincerely thank and acknowledge the 141 trainers who completed the survey on the 2011 training modules.</a:t>
            </a:r>
          </a:p>
          <a:p>
            <a:pPr algn="just"/>
            <a:endParaRPr lang="en-US" dirty="0"/>
          </a:p>
          <a:p>
            <a:pPr algn="just"/>
            <a:r>
              <a:rPr lang="en-US" dirty="0"/>
              <a:t>The Sphere Project office would like to extend its thanks to the following individuals and </a:t>
            </a:r>
            <a:r>
              <a:rPr lang="en-US" dirty="0" err="1"/>
              <a:t>organisations</a:t>
            </a:r>
            <a:r>
              <a:rPr lang="en-US" dirty="0"/>
              <a:t> who contributed to the development of the Sphere Training Package 2015:</a:t>
            </a:r>
          </a:p>
          <a:p>
            <a:pPr algn="just"/>
            <a:endParaRPr lang="en-US" b="1" dirty="0"/>
          </a:p>
          <a:p>
            <a:pPr algn="just"/>
            <a:r>
              <a:rPr lang="en-US" b="1" dirty="0"/>
              <a:t>Members of the advisory group</a:t>
            </a:r>
          </a:p>
          <a:p>
            <a:r>
              <a:rPr lang="en-GB" dirty="0"/>
              <a:t>Daniel Arteaga, UNISDIR; Francesca Ballarin, independent consultant; Saskia Carusi, COOPI; Marco Casavecchia, Plan international; Yvette Crafti, independent consultant; </a:t>
            </a:r>
            <a:r>
              <a:rPr lang="en-GB" dirty="0" err="1"/>
              <a:t>Ioana</a:t>
            </a:r>
            <a:r>
              <a:rPr lang="en-GB" dirty="0"/>
              <a:t> </a:t>
            </a:r>
            <a:r>
              <a:rPr lang="en-GB" dirty="0" err="1"/>
              <a:t>Creitaru</a:t>
            </a:r>
            <a:r>
              <a:rPr lang="en-GB" dirty="0"/>
              <a:t>, UNDP; Geneviève Cyvoct, HAP International; Jane Davies, independent consultant; Amha Ermias, SEGEL Research and Training Consulting PLC; Veronica Foubert, independent consultant; Francis Horton, Baptist Global Response; Oliver Hoffman, </a:t>
            </a:r>
            <a:r>
              <a:rPr lang="en-GB" dirty="0" err="1"/>
              <a:t>Johanniter</a:t>
            </a:r>
            <a:r>
              <a:rPr lang="en-GB" dirty="0"/>
              <a:t> International Assistance; Rizwan Iqbal, Community World Service; Gregor Jack, Care International; Jean Kors, independent consultant; Olivia Kunguma, </a:t>
            </a:r>
            <a:r>
              <a:rPr lang="en-GB" dirty="0" err="1"/>
              <a:t>DiMTEC</a:t>
            </a:r>
            <a:r>
              <a:rPr lang="en-GB" dirty="0"/>
              <a:t>; Faye Lee, Sphere focal point, Korea; Sean Lowrie, Director, the Start Network; Julien Marneffe, International Rescue Committee; Uma Narayanan, Independent consultant; Suparna Narine, independent consultant; Camille Nussbaum, IECAH; Moustafa Osman, independent consultant; Francesco Paganini, UMCOR; Warner Passanisi, Child Fund international; Gergey Pasztor, International Rescue Committee; Francisco Rey, IECAH; Subhashis Roy, Lutheran World Relief; Peter Schmitz, University of Bonn; Paula Tenaglia, Action </a:t>
            </a:r>
            <a:r>
              <a:rPr lang="en-GB" dirty="0" err="1"/>
              <a:t>contre</a:t>
            </a:r>
            <a:r>
              <a:rPr lang="en-GB" dirty="0"/>
              <a:t> la </a:t>
            </a:r>
            <a:r>
              <a:rPr lang="en-GB" dirty="0" err="1"/>
              <a:t>Faim</a:t>
            </a:r>
            <a:r>
              <a:rPr lang="en-GB" dirty="0"/>
              <a:t>; Paula Thompson, independent consultant; Lizwelethu Tshuma, independent consultant; Zeynep Turkmen, Sphere focal point, Turkey; Ana Urgoiti, independent consultant; </a:t>
            </a:r>
            <a:r>
              <a:rPr lang="en-GB" dirty="0" err="1"/>
              <a:t>Birhanu</a:t>
            </a:r>
            <a:r>
              <a:rPr lang="en-GB" dirty="0"/>
              <a:t> </a:t>
            </a:r>
            <a:r>
              <a:rPr lang="en-GB" dirty="0" err="1"/>
              <a:t>Waka</a:t>
            </a:r>
            <a:r>
              <a:rPr lang="en-GB" dirty="0"/>
              <a:t>, </a:t>
            </a:r>
            <a:r>
              <a:rPr lang="en-GB" dirty="0" err="1"/>
              <a:t>Trocaire</a:t>
            </a:r>
            <a:r>
              <a:rPr lang="en-GB" dirty="0"/>
              <a:t>; William Brian Wallis, SEEP network; Cathy Watson, LEGS Coordinator; Jan Weuts, Caritas </a:t>
            </a:r>
            <a:r>
              <a:rPr lang="en-GB" dirty="0" err="1" smtClean="0"/>
              <a:t>Internationalis</a:t>
            </a:r>
            <a:r>
              <a:rPr lang="en-GB" dirty="0" smtClean="0"/>
              <a:t> </a:t>
            </a:r>
            <a:r>
              <a:rPr lang="en-GB" dirty="0"/>
              <a:t>and Sphere Board member; Nina Wöhrmann, independent consultant; Kelly Wooster, independent consultant; </a:t>
            </a:r>
            <a:r>
              <a:rPr lang="en-GB" dirty="0" err="1"/>
              <a:t>Daouda</a:t>
            </a:r>
            <a:r>
              <a:rPr lang="en-GB" dirty="0"/>
              <a:t> </a:t>
            </a:r>
            <a:r>
              <a:rPr lang="en-GB" dirty="0" err="1"/>
              <a:t>Yahaya</a:t>
            </a:r>
            <a:r>
              <a:rPr lang="en-GB" dirty="0"/>
              <a:t>, FAO.</a:t>
            </a:r>
          </a:p>
          <a:p>
            <a:pPr algn="just"/>
            <a:endParaRPr lang="en-US" b="1" dirty="0"/>
          </a:p>
          <a:p>
            <a:pPr algn="just"/>
            <a:r>
              <a:rPr lang="en-US" b="1" dirty="0"/>
              <a:t>Partners who facilitated the testing of some of the modules</a:t>
            </a:r>
          </a:p>
          <a:p>
            <a:pPr lvl="1">
              <a:buClr>
                <a:srgbClr val="1F497D"/>
              </a:buClr>
              <a:buFont typeface="Wingdings"/>
              <a:buChar char="ü"/>
            </a:pPr>
            <a:r>
              <a:rPr lang="en-US" b="1" dirty="0" err="1"/>
              <a:t>Bioforce</a:t>
            </a:r>
            <a:r>
              <a:rPr lang="en-US" b="1" dirty="0"/>
              <a:t>:</a:t>
            </a:r>
            <a:r>
              <a:rPr lang="en-US" dirty="0"/>
              <a:t> Rory </a:t>
            </a:r>
            <a:r>
              <a:rPr lang="en-US" dirty="0" err="1"/>
              <a:t>Downham</a:t>
            </a:r>
            <a:r>
              <a:rPr lang="en-US" dirty="0"/>
              <a:t> and Catherine </a:t>
            </a:r>
            <a:r>
              <a:rPr lang="en-US" dirty="0" err="1"/>
              <a:t>Violland</a:t>
            </a:r>
            <a:r>
              <a:rPr lang="en-US" dirty="0"/>
              <a:t> </a:t>
            </a:r>
          </a:p>
          <a:p>
            <a:pPr lvl="1">
              <a:buClr>
                <a:srgbClr val="1F497D"/>
              </a:buClr>
              <a:buFont typeface="Wingdings"/>
              <a:buChar char="ü"/>
            </a:pPr>
            <a:r>
              <a:rPr lang="fr-FR" b="1" dirty="0"/>
              <a:t>CERAH:</a:t>
            </a:r>
            <a:r>
              <a:rPr lang="fr-FR" dirty="0"/>
              <a:t> Edith </a:t>
            </a:r>
            <a:r>
              <a:rPr lang="fr-FR" dirty="0" err="1"/>
              <a:t>Favoreu</a:t>
            </a:r>
            <a:r>
              <a:rPr lang="fr-FR" dirty="0"/>
              <a:t>, CERAH</a:t>
            </a:r>
          </a:p>
          <a:p>
            <a:pPr lvl="1">
              <a:buClr>
                <a:srgbClr val="1F497D"/>
              </a:buClr>
              <a:buFont typeface="Wingdings"/>
              <a:buChar char="ü"/>
            </a:pPr>
            <a:r>
              <a:rPr lang="en-US" b="1" dirty="0"/>
              <a:t>IASC:</a:t>
            </a:r>
            <a:r>
              <a:rPr lang="en-US" dirty="0"/>
              <a:t> Manisha Thomas and Eden </a:t>
            </a:r>
            <a:r>
              <a:rPr lang="en-US" dirty="0" smtClean="0"/>
              <a:t>Esterhuizen</a:t>
            </a:r>
          </a:p>
          <a:p>
            <a:pPr algn="just"/>
            <a:endParaRPr lang="en-US" b="1" dirty="0" smtClean="0"/>
          </a:p>
          <a:p>
            <a:pPr algn="just"/>
            <a:r>
              <a:rPr lang="en-US" b="1" dirty="0" smtClean="0"/>
              <a:t>Partners </a:t>
            </a:r>
            <a:r>
              <a:rPr lang="en-US" b="1" dirty="0"/>
              <a:t>who shared some materials</a:t>
            </a:r>
          </a:p>
          <a:p>
            <a:pPr lvl="1">
              <a:buClr>
                <a:srgbClr val="1F497D"/>
              </a:buClr>
              <a:buFont typeface="Wingdings"/>
              <a:buChar char="ü"/>
            </a:pPr>
            <a:r>
              <a:rPr lang="en-US" b="1" dirty="0"/>
              <a:t>Community World Service Asia</a:t>
            </a:r>
            <a:r>
              <a:rPr lang="en-US" dirty="0"/>
              <a:t>: contents and images from the booklet 'Quality and Accountability for Project Cycle Management', published by Community World Service Asia, have been used throughout the Sphere Training Package 2015: </a:t>
            </a:r>
            <a:r>
              <a:rPr lang="en-US" dirty="0">
                <a:solidFill>
                  <a:srgbClr val="1F497D"/>
                </a:solidFill>
                <a:latin typeface="Times New Roman"/>
                <a:hlinkClick r:id="rId4"/>
              </a:rPr>
              <a:t>www.communityworldservice.asia</a:t>
            </a:r>
          </a:p>
          <a:p>
            <a:pPr lvl="1">
              <a:buClr>
                <a:srgbClr val="1F497D"/>
              </a:buClr>
              <a:buFont typeface="Wingdings"/>
              <a:buChar char="ü"/>
            </a:pPr>
            <a:endParaRPr lang="en-US" dirty="0">
              <a:solidFill>
                <a:srgbClr val="1F497D"/>
              </a:solidFill>
              <a:hlinkClick r:id="rId4"/>
            </a:endParaRPr>
          </a:p>
          <a:p>
            <a:pPr lvl="1">
              <a:buClr>
                <a:srgbClr val="1F497D"/>
              </a:buClr>
              <a:buFont typeface="Wingdings"/>
              <a:buChar char="ü"/>
            </a:pPr>
            <a:r>
              <a:rPr lang="en-US" b="1" dirty="0" err="1"/>
              <a:t>InterWorks</a:t>
            </a:r>
            <a:r>
              <a:rPr lang="en-US" dirty="0"/>
              <a:t>: Sphere technical sector course materials have been used and adapted to design the four modules on the technical chapters: </a:t>
            </a:r>
            <a:r>
              <a:rPr lang="en-US" dirty="0">
                <a:solidFill>
                  <a:srgbClr val="1F497D"/>
                </a:solidFill>
                <a:latin typeface="Times New Roman"/>
                <a:hlinkClick r:id="rId5"/>
              </a:rPr>
              <a:t>www.interworksmadison.com/publications-training-resources/sphere</a:t>
            </a:r>
          </a:p>
          <a:p>
            <a:pPr lvl="1">
              <a:buClr>
                <a:srgbClr val="1F497D"/>
              </a:buClr>
              <a:buFont typeface="Wingdings"/>
              <a:buChar char="ü"/>
            </a:pPr>
            <a:endParaRPr lang="en-US" b="1" dirty="0">
              <a:solidFill>
                <a:srgbClr val="1F497D"/>
              </a:solidFill>
              <a:latin typeface="Times New Roman"/>
              <a:hlinkClick r:id="rId5"/>
            </a:endParaRPr>
          </a:p>
          <a:p>
            <a:pPr lvl="1">
              <a:buClr>
                <a:srgbClr val="1F497D"/>
              </a:buClr>
              <a:buFont typeface="Wingdings"/>
              <a:buChar char="ü"/>
            </a:pPr>
            <a:r>
              <a:rPr lang="en-US" b="1" dirty="0"/>
              <a:t>Wooster Consulting</a:t>
            </a:r>
            <a:r>
              <a:rPr lang="en-US" dirty="0"/>
              <a:t>:  various training materials including the ‘Humanitarian Standards in Context Video Guide’ developed by Kelly Wooster have been shared with us: </a:t>
            </a:r>
            <a:r>
              <a:rPr lang="en-US" dirty="0">
                <a:solidFill>
                  <a:srgbClr val="1F497D"/>
                </a:solidFill>
                <a:latin typeface="Times New Roman"/>
              </a:rPr>
              <a:t>kabulkelly1@yahoo.co.uk</a:t>
            </a:r>
            <a:endParaRPr lang="en-US" dirty="0">
              <a:solidFill>
                <a:srgbClr val="1F497D"/>
              </a:solidFill>
            </a:endParaRPr>
          </a:p>
          <a:p>
            <a:pPr algn="just"/>
            <a:endParaRPr lang="en-US" b="1" dirty="0"/>
          </a:p>
          <a:p>
            <a:pPr algn="just"/>
            <a:r>
              <a:rPr lang="en-US" b="1" dirty="0"/>
              <a:t>Pictures</a:t>
            </a:r>
          </a:p>
          <a:p>
            <a:pPr algn="just"/>
            <a:r>
              <a:rPr lang="en-US" dirty="0"/>
              <a:t>We would like to also thank the International Federation of the Red Cross and Red Crescent Societies who provided a number of pictures used in technical chapters ‘modules.</a:t>
            </a:r>
          </a:p>
          <a:p>
            <a:pPr algn="just"/>
            <a:endParaRPr lang="en-US" b="1" dirty="0"/>
          </a:p>
          <a:p>
            <a:pPr algn="just"/>
            <a:r>
              <a:rPr lang="en-US" b="1" dirty="0"/>
              <a:t>Very special thanks…</a:t>
            </a:r>
          </a:p>
          <a:p>
            <a:pPr algn="just"/>
            <a:r>
              <a:rPr lang="en-US" dirty="0"/>
              <a:t>To the thousands of participants </a:t>
            </a:r>
            <a:r>
              <a:rPr lang="en-US" dirty="0" smtClean="0"/>
              <a:t>of </a:t>
            </a:r>
            <a:r>
              <a:rPr lang="en-US" dirty="0"/>
              <a:t>Sphere training events since the beginning of the 2000s for their contributions to the learning process!</a:t>
            </a:r>
          </a:p>
          <a:p>
            <a:pPr algn="just"/>
            <a:endParaRPr lang="en-US" dirty="0"/>
          </a:p>
          <a:p>
            <a:endParaRPr lang="fr-FR" dirty="0" smtClean="0"/>
          </a:p>
        </p:txBody>
      </p:sp>
    </p:spTree>
    <p:extLst>
      <p:ext uri="{BB962C8B-B14F-4D97-AF65-F5344CB8AC3E}">
        <p14:creationId xmlns:p14="http://schemas.microsoft.com/office/powerpoint/2010/main" val="17148198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282825" y="285750"/>
            <a:ext cx="2054225" cy="1541463"/>
          </a:xfrm>
        </p:spPr>
      </p:sp>
      <p:sp>
        <p:nvSpPr>
          <p:cNvPr id="3" name="Espace réservé des commentaires 2"/>
          <p:cNvSpPr>
            <a:spLocks noGrp="1"/>
          </p:cNvSpPr>
          <p:nvPr>
            <p:ph type="body" idx="1"/>
          </p:nvPr>
        </p:nvSpPr>
        <p:spPr/>
        <p:txBody>
          <a:bodyPr/>
          <a:lstStyle/>
          <a:p>
            <a:pPr algn="ctr"/>
            <a:r>
              <a:rPr lang="en-US" b="1" dirty="0">
                <a:solidFill>
                  <a:srgbClr val="E36C0A"/>
                </a:solidFill>
              </a:rPr>
              <a:t>PART B: Basics on adult learning and training for Sphere</a:t>
            </a:r>
          </a:p>
          <a:p>
            <a:endParaRPr lang="fr-FR" dirty="0"/>
          </a:p>
        </p:txBody>
      </p:sp>
    </p:spTree>
    <p:extLst>
      <p:ext uri="{BB962C8B-B14F-4D97-AF65-F5344CB8AC3E}">
        <p14:creationId xmlns:p14="http://schemas.microsoft.com/office/powerpoint/2010/main" val="29135877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533650" y="169863"/>
            <a:ext cx="1617663" cy="1214437"/>
          </a:xfrm>
        </p:spPr>
      </p:sp>
      <p:sp>
        <p:nvSpPr>
          <p:cNvPr id="3" name="Espace réservé des commentaires 2"/>
          <p:cNvSpPr>
            <a:spLocks noGrp="1"/>
          </p:cNvSpPr>
          <p:nvPr>
            <p:ph type="body" idx="1"/>
          </p:nvPr>
        </p:nvSpPr>
        <p:spPr/>
        <p:txBody>
          <a:bodyPr/>
          <a:lstStyle/>
          <a:p>
            <a:pPr rtl="0"/>
            <a:r>
              <a:rPr lang="en-US" b="1" dirty="0">
                <a:solidFill>
                  <a:srgbClr val="1F497D"/>
                </a:solidFill>
              </a:rPr>
              <a:t>1. A brief reminder about adult learning and training</a:t>
            </a:r>
          </a:p>
          <a:p>
            <a:pPr algn="just" rtl="0"/>
            <a:endParaRPr lang="en-US" b="1" dirty="0">
              <a:solidFill>
                <a:srgbClr val="000000"/>
              </a:solidFill>
            </a:endParaRPr>
          </a:p>
          <a:p>
            <a:pPr algn="just" rtl="0"/>
            <a:r>
              <a:rPr lang="en-US" b="1" dirty="0">
                <a:solidFill>
                  <a:srgbClr val="000000"/>
                </a:solidFill>
              </a:rPr>
              <a:t>What is ‘andragogy’, the adult learning theory?</a:t>
            </a:r>
          </a:p>
          <a:p>
            <a:pPr algn="just" rtl="0"/>
            <a:r>
              <a:rPr lang="en-US" b="1" dirty="0">
                <a:solidFill>
                  <a:srgbClr val="000000"/>
                </a:solidFill>
              </a:rPr>
              <a:t>Andragogy</a:t>
            </a:r>
            <a:r>
              <a:rPr lang="en-US" dirty="0">
                <a:solidFill>
                  <a:srgbClr val="000000"/>
                </a:solidFill>
              </a:rPr>
              <a:t> is understood as the science of understanding (= theory) and supporting (= practice) lifelong and life-wide education of adults. (Source: Wikipedia) </a:t>
            </a:r>
          </a:p>
          <a:p>
            <a:pPr algn="just" rtl="0"/>
            <a:endParaRPr lang="en-US" dirty="0">
              <a:solidFill>
                <a:srgbClr val="000000"/>
              </a:solidFill>
            </a:endParaRPr>
          </a:p>
          <a:p>
            <a:pPr algn="just" rtl="0"/>
            <a:r>
              <a:rPr lang="en-US" dirty="0">
                <a:solidFill>
                  <a:srgbClr val="000000"/>
                </a:solidFill>
              </a:rPr>
              <a:t>Andragogy is a concept popularized by </a:t>
            </a:r>
            <a:r>
              <a:rPr lang="en-US" b="1" dirty="0">
                <a:solidFill>
                  <a:srgbClr val="000000"/>
                </a:solidFill>
              </a:rPr>
              <a:t>Malcolm Knowles</a:t>
            </a:r>
            <a:r>
              <a:rPr lang="en-US" dirty="0">
                <a:solidFill>
                  <a:srgbClr val="000000"/>
                </a:solidFill>
              </a:rPr>
              <a:t>, a leader in the field of adult education. Its theory of andragogy was an attempt to create a theory to differentiate learning in childhood from learning in adulthood.  </a:t>
            </a:r>
          </a:p>
          <a:p>
            <a:pPr algn="just" rtl="0"/>
            <a:r>
              <a:rPr lang="en-US" dirty="0">
                <a:solidFill>
                  <a:srgbClr val="000000"/>
                </a:solidFill>
              </a:rPr>
              <a:t>Characteristics of adult learners are different from the traditional pedagogical assumptions about child learners.  Based on humanistic psychology, Knowles’ concept of andragogy presents the individual learner as one who is autonomous, free, and growth-oriented.</a:t>
            </a:r>
          </a:p>
          <a:p>
            <a:pPr algn="just" rtl="0"/>
            <a:endParaRPr lang="en-US" dirty="0">
              <a:solidFill>
                <a:srgbClr val="000000"/>
              </a:solidFill>
            </a:endParaRPr>
          </a:p>
          <a:p>
            <a:pPr algn="just" rtl="0"/>
            <a:r>
              <a:rPr lang="en-US" dirty="0">
                <a:solidFill>
                  <a:srgbClr val="000000"/>
                </a:solidFill>
              </a:rPr>
              <a:t>This theory highlights </a:t>
            </a:r>
            <a:r>
              <a:rPr lang="en-US" b="1" dirty="0">
                <a:solidFill>
                  <a:srgbClr val="000000"/>
                </a:solidFill>
              </a:rPr>
              <a:t>six assumptions</a:t>
            </a:r>
            <a:r>
              <a:rPr lang="en-US" dirty="0">
                <a:solidFill>
                  <a:srgbClr val="000000"/>
                </a:solidFill>
              </a:rPr>
              <a:t> related to motivation of adult learning:</a:t>
            </a:r>
          </a:p>
          <a:p>
            <a:pPr algn="just" rtl="0"/>
            <a:endParaRPr lang="en-US" dirty="0">
              <a:solidFill>
                <a:srgbClr val="000000"/>
              </a:solidFill>
            </a:endParaRPr>
          </a:p>
          <a:p>
            <a:pPr lvl="1" rtl="0">
              <a:buSzPts val="1200"/>
              <a:buFont typeface="Calibri"/>
              <a:buChar char="1"/>
            </a:pPr>
            <a:r>
              <a:rPr lang="en-US" b="1" dirty="0">
                <a:solidFill>
                  <a:srgbClr val="000000"/>
                </a:solidFill>
              </a:rPr>
              <a:t> Need to know:</a:t>
            </a:r>
            <a:r>
              <a:rPr lang="en-US" dirty="0">
                <a:solidFill>
                  <a:srgbClr val="000000"/>
                </a:solidFill>
              </a:rPr>
              <a:t> Adults need to know the reason for learning something.</a:t>
            </a:r>
          </a:p>
          <a:p>
            <a:pPr lvl="1" rtl="0">
              <a:buSzPts val="1200"/>
              <a:buFont typeface="Calibri"/>
              <a:buChar char="2"/>
            </a:pPr>
            <a:r>
              <a:rPr lang="en-US" b="1" dirty="0">
                <a:solidFill>
                  <a:srgbClr val="000000"/>
                </a:solidFill>
              </a:rPr>
              <a:t> Foundation: </a:t>
            </a:r>
            <a:r>
              <a:rPr lang="en-US" dirty="0">
                <a:solidFill>
                  <a:srgbClr val="000000"/>
                </a:solidFill>
              </a:rPr>
              <a:t>Experience (including error) provides the basis for learning activities.</a:t>
            </a:r>
          </a:p>
          <a:p>
            <a:pPr lvl="1" rtl="0">
              <a:buSzPts val="1200"/>
              <a:buFont typeface="Calibri"/>
              <a:buChar char="3"/>
            </a:pPr>
            <a:r>
              <a:rPr lang="en-US" b="1" dirty="0">
                <a:solidFill>
                  <a:srgbClr val="000000"/>
                </a:solidFill>
              </a:rPr>
              <a:t> Self-concept:</a:t>
            </a:r>
            <a:r>
              <a:rPr lang="en-US" dirty="0">
                <a:solidFill>
                  <a:srgbClr val="000000"/>
                </a:solidFill>
              </a:rPr>
              <a:t> Adults need to be responsible for their decisions on education; involvement in the planning and evaluation of their instruction.</a:t>
            </a:r>
          </a:p>
          <a:p>
            <a:pPr lvl="1" rtl="0">
              <a:buSzPts val="1200"/>
              <a:buFont typeface="Calibri"/>
              <a:buChar char="4"/>
            </a:pPr>
            <a:r>
              <a:rPr lang="en-US" b="1" dirty="0">
                <a:solidFill>
                  <a:srgbClr val="000000"/>
                </a:solidFill>
              </a:rPr>
              <a:t> Readiness:</a:t>
            </a:r>
            <a:r>
              <a:rPr lang="en-US" dirty="0">
                <a:solidFill>
                  <a:srgbClr val="000000"/>
                </a:solidFill>
              </a:rPr>
              <a:t> Adults are most interested in learning subjects having immediate relevance to their work and/or personal lives.</a:t>
            </a:r>
          </a:p>
          <a:p>
            <a:pPr lvl="1" rtl="0">
              <a:buSzPts val="1200"/>
              <a:buFont typeface="Calibri"/>
              <a:buChar char="5"/>
            </a:pPr>
            <a:r>
              <a:rPr lang="en-US" b="1" dirty="0">
                <a:solidFill>
                  <a:srgbClr val="000000"/>
                </a:solidFill>
              </a:rPr>
              <a:t> Orientation:</a:t>
            </a:r>
            <a:r>
              <a:rPr lang="en-US" dirty="0">
                <a:solidFill>
                  <a:srgbClr val="000000"/>
                </a:solidFill>
              </a:rPr>
              <a:t> Adult learning is problem-centered rather than content-oriented.</a:t>
            </a:r>
          </a:p>
          <a:p>
            <a:pPr lvl="1" rtl="0">
              <a:buSzPts val="1200"/>
              <a:buFont typeface="Calibri"/>
              <a:buChar char="6"/>
            </a:pPr>
            <a:r>
              <a:rPr lang="en-US" b="1" dirty="0">
                <a:solidFill>
                  <a:srgbClr val="000000"/>
                </a:solidFill>
              </a:rPr>
              <a:t> Motivation:</a:t>
            </a:r>
            <a:r>
              <a:rPr lang="en-US" dirty="0">
                <a:solidFill>
                  <a:srgbClr val="000000"/>
                </a:solidFill>
              </a:rPr>
              <a:t> Adults respond better to internal versus external motivators.</a:t>
            </a:r>
          </a:p>
          <a:p>
            <a:pPr>
              <a:buClr>
                <a:srgbClr val="1F497D"/>
              </a:buClr>
            </a:pPr>
            <a:endParaRPr lang="en-US" b="1" dirty="0">
              <a:solidFill>
                <a:srgbClr val="1F497D"/>
              </a:solidFill>
            </a:endParaRPr>
          </a:p>
          <a:p>
            <a:endParaRPr lang="fr-FR" dirty="0"/>
          </a:p>
        </p:txBody>
      </p:sp>
    </p:spTree>
    <p:extLst>
      <p:ext uri="{BB962C8B-B14F-4D97-AF65-F5344CB8AC3E}">
        <p14:creationId xmlns:p14="http://schemas.microsoft.com/office/powerpoint/2010/main" val="23353777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art Body Layout">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defRPr sz="2400"/>
            </a:lvl1pPr>
          </a:lstStyle>
          <a:p>
            <a:r>
              <a:rPr lang="en-GB" noProof="0" smtClean="0"/>
              <a:t>Click to edit Master title style</a:t>
            </a:r>
            <a:endParaRPr lang="en-GB" noProof="0"/>
          </a:p>
        </p:txBody>
      </p:sp>
      <p:sp>
        <p:nvSpPr>
          <p:cNvPr id="8" name="Text Placeholder 2"/>
          <p:cNvSpPr>
            <a:spLocks noGrp="1"/>
          </p:cNvSpPr>
          <p:nvPr>
            <p:ph idx="1"/>
          </p:nvPr>
        </p:nvSpPr>
        <p:spPr>
          <a:xfrm>
            <a:off x="457200" y="1340443"/>
            <a:ext cx="6663267" cy="2636246"/>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noProof="0" smtClean="0"/>
              <a:t>Click to edit Master text styles</a:t>
            </a:r>
          </a:p>
          <a:p>
            <a:pPr lvl="1"/>
            <a:r>
              <a:rPr lang="en-GB" noProof="0" smtClean="0"/>
              <a:t>Second level</a:t>
            </a:r>
          </a:p>
          <a:p>
            <a:pPr lvl="2"/>
            <a:r>
              <a:rPr lang="en-GB" noProof="0" smtClean="0"/>
              <a:t>Third 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accent1"/>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pic>
        <p:nvPicPr>
          <p:cNvPr id="9" name="Picture 8" descr="bottom-curve.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5655513"/>
            <a:ext cx="9144000" cy="1211010"/>
          </a:xfrm>
          <a:prstGeom prst="rect">
            <a:avLst/>
          </a:prstGeom>
        </p:spPr>
      </p:pic>
    </p:spTree>
    <p:extLst>
      <p:ext uri="{BB962C8B-B14F-4D97-AF65-F5344CB8AC3E}">
        <p14:creationId xmlns:p14="http://schemas.microsoft.com/office/powerpoint/2010/main" val="162873098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5655513"/>
            <a:ext cx="9144000" cy="1211010"/>
          </a:xfrm>
          <a:prstGeom prst="rect">
            <a:avLst/>
          </a:prstGeom>
        </p:spPr>
      </p:pic>
    </p:spTree>
    <p:extLst>
      <p:ext uri="{BB962C8B-B14F-4D97-AF65-F5344CB8AC3E}">
        <p14:creationId xmlns:p14="http://schemas.microsoft.com/office/powerpoint/2010/main" val="3611820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art title layout">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981281"/>
            <a:ext cx="8229600" cy="3733064"/>
          </a:xfrm>
        </p:spPr>
        <p:txBody>
          <a:bodyPr anchor="t" anchorCtr="0">
            <a:noAutofit/>
          </a:bodyPr>
          <a:lstStyle>
            <a:lvl1pPr algn="ctr">
              <a:defRPr sz="2800" b="1">
                <a:solidFill>
                  <a:schemeClr val="tx2"/>
                </a:solidFill>
              </a:defRPr>
            </a:lvl1pPr>
          </a:lstStyle>
          <a:p>
            <a:r>
              <a:rPr lang="en-GB" noProof="0" dirty="0" smtClean="0"/>
              <a:t>Click to edit Master title style</a:t>
            </a:r>
            <a:endParaRPr lang="en-GB" noProof="0" dirty="0"/>
          </a:p>
        </p:txBody>
      </p:sp>
      <p:pic>
        <p:nvPicPr>
          <p:cNvPr id="10" name="Picture 9" descr="bottom-curve.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5655513"/>
            <a:ext cx="9144000" cy="1211010"/>
          </a:xfrm>
          <a:prstGeom prst="rect">
            <a:avLst/>
          </a:prstGeom>
        </p:spPr>
      </p:pic>
    </p:spTree>
    <p:extLst>
      <p:ext uri="{BB962C8B-B14F-4D97-AF65-F5344CB8AC3E}">
        <p14:creationId xmlns:p14="http://schemas.microsoft.com/office/powerpoint/2010/main" val="301647525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31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0"/>
            <a:ext cx="8229600" cy="1081760"/>
          </a:xfrm>
          <a:prstGeom prst="rect">
            <a:avLst/>
          </a:prstGeom>
          <a:noFill/>
        </p:spPr>
        <p:txBody>
          <a:bodyPr vert="horz" lIns="72000" tIns="36000" rIns="72000" bIns="36000" rtlCol="0" anchor="ctr" anchorCtr="0">
            <a:noAutofit/>
          </a:bodyPr>
          <a:lstStyle/>
          <a:p>
            <a:r>
              <a:rPr lang="en-GB" dirty="0" smtClean="0"/>
              <a:t>Click to edit </a:t>
            </a:r>
            <a:r>
              <a:rPr lang="en-GB" noProof="0" dirty="0" smtClean="0"/>
              <a:t>Master</a:t>
            </a:r>
            <a:r>
              <a:rPr lang="en-GB" dirty="0" smtClean="0"/>
              <a:t> title style</a:t>
            </a:r>
            <a:endParaRPr lang="en-GB" dirty="0"/>
          </a:p>
        </p:txBody>
      </p:sp>
      <p:sp>
        <p:nvSpPr>
          <p:cNvPr id="3" name="Text Placeholder 2"/>
          <p:cNvSpPr>
            <a:spLocks noGrp="1"/>
          </p:cNvSpPr>
          <p:nvPr>
            <p:ph type="body" idx="1"/>
          </p:nvPr>
        </p:nvSpPr>
        <p:spPr>
          <a:xfrm>
            <a:off x="457200" y="1352200"/>
            <a:ext cx="8229600" cy="4785722"/>
          </a:xfrm>
          <a:prstGeom prst="rect">
            <a:avLst/>
          </a:prstGeom>
        </p:spPr>
        <p:txBody>
          <a:bodyPr vert="horz" lIns="91440" tIns="45720" rIns="91440" bIns="45720" rtlCol="0">
            <a:noAutofit/>
          </a:bodyPr>
          <a:lstStyle/>
          <a:p>
            <a:pPr lvl="0"/>
            <a:r>
              <a:rPr lang="en-GB" dirty="0" smtClean="0"/>
              <a:t>Click to edit Master text s</a:t>
            </a:r>
            <a:r>
              <a:rPr lang="en-GB" noProof="0" dirty="0" err="1" smtClean="0"/>
              <a:t>tyles</a:t>
            </a:r>
            <a:endParaRPr lang="en-GB" noProof="0" dirty="0" smtClean="0"/>
          </a:p>
          <a:p>
            <a:pPr lvl="1"/>
            <a:r>
              <a:rPr lang="en-GB" noProof="0" dirty="0" smtClean="0"/>
              <a:t>Second level</a:t>
            </a:r>
          </a:p>
          <a:p>
            <a:pPr lvl="2"/>
            <a:r>
              <a:rPr lang="en-GB" noProof="0" dirty="0" smtClean="0"/>
              <a:t>Third level</a:t>
            </a:r>
          </a:p>
        </p:txBody>
      </p:sp>
    </p:spTree>
    <p:extLst>
      <p:ext uri="{BB962C8B-B14F-4D97-AF65-F5344CB8AC3E}">
        <p14:creationId xmlns:p14="http://schemas.microsoft.com/office/powerpoint/2010/main" val="1775481561"/>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3" r:id="rId3"/>
    <p:sldLayoutId id="2147483659" r:id="rId4"/>
  </p:sldLayoutIdLst>
  <p:timing>
    <p:tnLst>
      <p:par>
        <p:cTn id="1" dur="indefinite" restart="never" nodeType="tmRoot"/>
      </p:par>
    </p:tnLst>
  </p:timing>
  <p:hf sldNum="0" hdr="0" dt="0"/>
  <p:txStyles>
    <p:titleStyle>
      <a:lvl1pPr algn="l" defTabSz="457200" rtl="0" eaLnBrk="1" latinLnBrk="0" hangingPunct="1">
        <a:lnSpc>
          <a:spcPct val="100000"/>
        </a:lnSpc>
        <a:spcBef>
          <a:spcPct val="0"/>
        </a:spcBef>
        <a:buNone/>
        <a:defRPr sz="2400" b="1" kern="1200">
          <a:solidFill>
            <a:schemeClr val="accent1"/>
          </a:solidFill>
          <a:latin typeface="Tahoma"/>
          <a:ea typeface="+mj-ea"/>
          <a:cs typeface="Tahoma"/>
        </a:defRPr>
      </a:lvl1pPr>
    </p:titleStyle>
    <p:bodyStyle>
      <a:lvl1pPr marL="0" indent="0" algn="l" defTabSz="457200" rtl="0" eaLnBrk="1" latinLnBrk="0" hangingPunct="1">
        <a:spcBef>
          <a:spcPct val="20000"/>
        </a:spcBef>
        <a:buClr>
          <a:schemeClr val="tx2"/>
        </a:buClr>
        <a:buFontTx/>
        <a:buNone/>
        <a:defRPr sz="2200" kern="1200">
          <a:solidFill>
            <a:srgbClr val="004386"/>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4386"/>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4386"/>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cogs-shutterstock_10941532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60776" y="2618884"/>
            <a:ext cx="2419274" cy="2280166"/>
          </a:xfrm>
          <a:prstGeom prst="rect">
            <a:avLst/>
          </a:prstGeom>
        </p:spPr>
      </p:pic>
      <p:sp>
        <p:nvSpPr>
          <p:cNvPr id="6" name="TextBox 5"/>
          <p:cNvSpPr txBox="1"/>
          <p:nvPr/>
        </p:nvSpPr>
        <p:spPr>
          <a:xfrm>
            <a:off x="1517254" y="1653028"/>
            <a:ext cx="6111628" cy="473976"/>
          </a:xfrm>
          <a:prstGeom prst="rect">
            <a:avLst/>
          </a:prstGeom>
          <a:noFill/>
        </p:spPr>
        <p:txBody>
          <a:bodyPr wrap="square" lIns="0" tIns="0" rIns="0" bIns="0" rtlCol="0">
            <a:spAutoFit/>
          </a:bodyPr>
          <a:lstStyle/>
          <a:p>
            <a:pPr algn="ctr">
              <a:lnSpc>
                <a:spcPct val="110000"/>
              </a:lnSpc>
            </a:pPr>
            <a:r>
              <a:rPr lang="en-GB" sz="2800" b="1" dirty="0">
                <a:solidFill>
                  <a:schemeClr val="accent1"/>
                </a:solidFill>
                <a:latin typeface="Tahoma"/>
                <a:cs typeface="Tahoma"/>
              </a:rPr>
              <a:t>Sphere </a:t>
            </a:r>
            <a:r>
              <a:rPr lang="en-GB" sz="2800" b="1" dirty="0" smtClean="0">
                <a:solidFill>
                  <a:schemeClr val="accent1"/>
                </a:solidFill>
                <a:latin typeface="Tahoma"/>
                <a:cs typeface="Tahoma"/>
              </a:rPr>
              <a:t>Facilitator’s Guide</a:t>
            </a:r>
          </a:p>
        </p:txBody>
      </p:sp>
      <p:pic>
        <p:nvPicPr>
          <p:cNvPr id="9" name="Picture 8" descr="Sphere-Project-Logo-Standard-No-Tagline-RGB.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86655" y="242195"/>
            <a:ext cx="2739825" cy="1109629"/>
          </a:xfrm>
          <a:prstGeom prst="rect">
            <a:avLst/>
          </a:prstGeom>
        </p:spPr>
      </p:pic>
      <p:sp>
        <p:nvSpPr>
          <p:cNvPr id="11" name="Footer Placeholder 4"/>
          <p:cNvSpPr txBox="1">
            <a:spLocks/>
          </p:cNvSpPr>
          <p:nvPr/>
        </p:nvSpPr>
        <p:spPr>
          <a:xfrm>
            <a:off x="457199" y="6329599"/>
            <a:ext cx="6302244" cy="437687"/>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pPr>
            <a:r>
              <a:rPr lang="en-GB" dirty="0" smtClean="0"/>
              <a:t>Sphere Training Package 2015</a:t>
            </a:r>
          </a:p>
        </p:txBody>
      </p:sp>
      <p:sp>
        <p:nvSpPr>
          <p:cNvPr id="51" name="Title 1"/>
          <p:cNvSpPr txBox="1">
            <a:spLocks/>
          </p:cNvSpPr>
          <p:nvPr/>
        </p:nvSpPr>
        <p:spPr>
          <a:xfrm>
            <a:off x="5026278" y="2508357"/>
            <a:ext cx="2969042" cy="1113050"/>
          </a:xfrm>
          <a:prstGeom prst="rect">
            <a:avLst/>
          </a:prstGeom>
          <a:noFill/>
        </p:spPr>
        <p:txBody>
          <a:bodyPr anchor="t" anchorCtr="0">
            <a:noAutofit/>
          </a:bodyPr>
          <a:lstStyle>
            <a:lvl1pPr algn="ctr" defTabSz="457200" rtl="0" eaLnBrk="1" latinLnBrk="0" hangingPunct="1">
              <a:lnSpc>
                <a:spcPct val="90000"/>
              </a:lnSpc>
              <a:spcBef>
                <a:spcPct val="0"/>
              </a:spcBef>
              <a:buNone/>
              <a:defRPr sz="4000" b="1" kern="1200" baseline="0">
                <a:solidFill>
                  <a:schemeClr val="bg2"/>
                </a:solidFill>
                <a:latin typeface="+mj-lt"/>
                <a:ea typeface="+mj-ea"/>
                <a:cs typeface="Lucida Sans Regular"/>
              </a:defRPr>
            </a:lvl1pPr>
          </a:lstStyle>
          <a:p>
            <a:pPr algn="r">
              <a:lnSpc>
                <a:spcPct val="100000"/>
              </a:lnSpc>
            </a:pPr>
            <a:r>
              <a:rPr lang="en-GB" sz="1600" dirty="0">
                <a:solidFill>
                  <a:schemeClr val="tx2"/>
                </a:solidFill>
                <a:latin typeface="Tahoma"/>
                <a:cs typeface="Tahoma"/>
              </a:rPr>
              <a:t>PART A: Key information </a:t>
            </a:r>
            <a:r>
              <a:rPr lang="en-GB" sz="1600" dirty="0" smtClean="0">
                <a:solidFill>
                  <a:schemeClr val="tx2"/>
                </a:solidFill>
                <a:latin typeface="Tahoma"/>
                <a:cs typeface="Tahoma"/>
              </a:rPr>
              <a:t>about </a:t>
            </a:r>
            <a:r>
              <a:rPr lang="en-GB" sz="1600" dirty="0">
                <a:solidFill>
                  <a:schemeClr val="tx2"/>
                </a:solidFill>
                <a:latin typeface="Tahoma"/>
                <a:cs typeface="Tahoma"/>
              </a:rPr>
              <a:t>the </a:t>
            </a:r>
            <a:r>
              <a:rPr lang="en-GB" sz="1600" dirty="0" smtClean="0">
                <a:solidFill>
                  <a:schemeClr val="tx2"/>
                </a:solidFill>
                <a:latin typeface="Tahoma"/>
                <a:cs typeface="Tahoma"/>
              </a:rPr>
              <a:t>Sphere </a:t>
            </a:r>
            <a:r>
              <a:rPr lang="en-GB" sz="1600" dirty="0">
                <a:solidFill>
                  <a:schemeClr val="tx2"/>
                </a:solidFill>
                <a:latin typeface="Tahoma"/>
                <a:cs typeface="Tahoma"/>
              </a:rPr>
              <a:t>Training </a:t>
            </a:r>
            <a:r>
              <a:rPr lang="en-GB" sz="1600" dirty="0" smtClean="0">
                <a:solidFill>
                  <a:schemeClr val="tx2"/>
                </a:solidFill>
                <a:latin typeface="Tahoma"/>
                <a:cs typeface="Tahoma"/>
              </a:rPr>
              <a:t>Package 2015</a:t>
            </a:r>
            <a:endParaRPr lang="en-GB" sz="1600" dirty="0">
              <a:solidFill>
                <a:schemeClr val="tx2"/>
              </a:solidFill>
              <a:latin typeface="Tahoma"/>
              <a:cs typeface="Tahoma"/>
            </a:endParaRPr>
          </a:p>
        </p:txBody>
      </p:sp>
      <p:sp>
        <p:nvSpPr>
          <p:cNvPr id="53" name="Title 1"/>
          <p:cNvSpPr txBox="1">
            <a:spLocks/>
          </p:cNvSpPr>
          <p:nvPr/>
        </p:nvSpPr>
        <p:spPr>
          <a:xfrm>
            <a:off x="5026278" y="4353972"/>
            <a:ext cx="2715136" cy="907603"/>
          </a:xfrm>
          <a:prstGeom prst="rect">
            <a:avLst/>
          </a:prstGeom>
          <a:noFill/>
        </p:spPr>
        <p:txBody>
          <a:bodyPr anchor="t" anchorCtr="0">
            <a:noAutofit/>
          </a:bodyPr>
          <a:lstStyle>
            <a:lvl1pPr algn="ctr" defTabSz="457200" rtl="0" eaLnBrk="1" latinLnBrk="0" hangingPunct="1">
              <a:lnSpc>
                <a:spcPct val="90000"/>
              </a:lnSpc>
              <a:spcBef>
                <a:spcPct val="0"/>
              </a:spcBef>
              <a:buNone/>
              <a:defRPr sz="4000" b="1" kern="1200" baseline="0">
                <a:solidFill>
                  <a:schemeClr val="bg2"/>
                </a:solidFill>
                <a:latin typeface="+mj-lt"/>
                <a:ea typeface="+mj-ea"/>
                <a:cs typeface="Lucida Sans Regular"/>
              </a:defRPr>
            </a:lvl1pPr>
          </a:lstStyle>
          <a:p>
            <a:pPr algn="r">
              <a:lnSpc>
                <a:spcPct val="100000"/>
              </a:lnSpc>
            </a:pPr>
            <a:r>
              <a:rPr lang="en-GB" sz="1600" dirty="0">
                <a:solidFill>
                  <a:schemeClr val="tx2"/>
                </a:solidFill>
                <a:latin typeface="Tahoma"/>
                <a:cs typeface="Tahoma"/>
              </a:rPr>
              <a:t>PART B: Basics </a:t>
            </a:r>
            <a:r>
              <a:rPr lang="en-GB" sz="1600" dirty="0" smtClean="0">
                <a:solidFill>
                  <a:schemeClr val="tx2"/>
                </a:solidFill>
                <a:latin typeface="Tahoma"/>
                <a:cs typeface="Tahoma"/>
              </a:rPr>
              <a:t/>
            </a:r>
            <a:br>
              <a:rPr lang="en-GB" sz="1600" dirty="0" smtClean="0">
                <a:solidFill>
                  <a:schemeClr val="tx2"/>
                </a:solidFill>
                <a:latin typeface="Tahoma"/>
                <a:cs typeface="Tahoma"/>
              </a:rPr>
            </a:br>
            <a:r>
              <a:rPr lang="en-GB" sz="1600" dirty="0" smtClean="0">
                <a:solidFill>
                  <a:schemeClr val="tx2"/>
                </a:solidFill>
                <a:latin typeface="Tahoma"/>
                <a:cs typeface="Tahoma"/>
              </a:rPr>
              <a:t>on </a:t>
            </a:r>
            <a:r>
              <a:rPr lang="en-GB" sz="1600" dirty="0">
                <a:solidFill>
                  <a:schemeClr val="tx2"/>
                </a:solidFill>
                <a:latin typeface="Tahoma"/>
                <a:cs typeface="Tahoma"/>
              </a:rPr>
              <a:t>adult learning </a:t>
            </a:r>
            <a:r>
              <a:rPr lang="en-GB" sz="1600" dirty="0" smtClean="0">
                <a:solidFill>
                  <a:schemeClr val="tx2"/>
                </a:solidFill>
                <a:latin typeface="Tahoma"/>
                <a:cs typeface="Tahoma"/>
              </a:rPr>
              <a:t/>
            </a:r>
            <a:br>
              <a:rPr lang="en-GB" sz="1600" dirty="0" smtClean="0">
                <a:solidFill>
                  <a:schemeClr val="tx2"/>
                </a:solidFill>
                <a:latin typeface="Tahoma"/>
                <a:cs typeface="Tahoma"/>
              </a:rPr>
            </a:br>
            <a:r>
              <a:rPr lang="en-GB" sz="1600" dirty="0" smtClean="0">
                <a:solidFill>
                  <a:schemeClr val="tx2"/>
                </a:solidFill>
                <a:latin typeface="Tahoma"/>
                <a:cs typeface="Tahoma"/>
              </a:rPr>
              <a:t>and </a:t>
            </a:r>
            <a:r>
              <a:rPr lang="en-GB" sz="1600" dirty="0">
                <a:solidFill>
                  <a:schemeClr val="tx2"/>
                </a:solidFill>
                <a:latin typeface="Tahoma"/>
                <a:cs typeface="Tahoma"/>
              </a:rPr>
              <a:t>training for Sphere</a:t>
            </a:r>
          </a:p>
        </p:txBody>
      </p:sp>
      <p:sp>
        <p:nvSpPr>
          <p:cNvPr id="55" name="Title 1"/>
          <p:cNvSpPr txBox="1">
            <a:spLocks/>
          </p:cNvSpPr>
          <p:nvPr/>
        </p:nvSpPr>
        <p:spPr>
          <a:xfrm>
            <a:off x="819856" y="3605194"/>
            <a:ext cx="2366799" cy="748778"/>
          </a:xfrm>
          <a:prstGeom prst="rect">
            <a:avLst/>
          </a:prstGeom>
          <a:noFill/>
        </p:spPr>
        <p:txBody>
          <a:bodyPr anchor="t" anchorCtr="0">
            <a:noAutofit/>
          </a:bodyPr>
          <a:lstStyle>
            <a:lvl1pPr algn="ctr" defTabSz="457200" rtl="0" eaLnBrk="1" latinLnBrk="0" hangingPunct="1">
              <a:lnSpc>
                <a:spcPct val="90000"/>
              </a:lnSpc>
              <a:spcBef>
                <a:spcPct val="0"/>
              </a:spcBef>
              <a:buNone/>
              <a:defRPr sz="4000" b="1" kern="1200" baseline="0">
                <a:solidFill>
                  <a:schemeClr val="bg2"/>
                </a:solidFill>
                <a:latin typeface="+mj-lt"/>
                <a:ea typeface="+mj-ea"/>
                <a:cs typeface="Lucida Sans Regular"/>
              </a:defRPr>
            </a:lvl1pPr>
          </a:lstStyle>
          <a:p>
            <a:pPr algn="l">
              <a:lnSpc>
                <a:spcPct val="100000"/>
              </a:lnSpc>
            </a:pPr>
            <a:r>
              <a:rPr lang="en-GB" sz="1600" dirty="0">
                <a:solidFill>
                  <a:schemeClr val="tx2"/>
                </a:solidFill>
                <a:latin typeface="Tahoma"/>
                <a:cs typeface="Tahoma"/>
              </a:rPr>
              <a:t>PART C: </a:t>
            </a:r>
            <a:r>
              <a:rPr lang="en-GB" sz="1600" dirty="0" smtClean="0">
                <a:solidFill>
                  <a:schemeClr val="tx2"/>
                </a:solidFill>
                <a:latin typeface="Tahoma"/>
                <a:cs typeface="Tahoma"/>
              </a:rPr>
              <a:t>Your </a:t>
            </a:r>
            <a:r>
              <a:rPr lang="en-GB" sz="1600" dirty="0">
                <a:solidFill>
                  <a:schemeClr val="tx2"/>
                </a:solidFill>
                <a:latin typeface="Tahoma"/>
                <a:cs typeface="Tahoma"/>
              </a:rPr>
              <a:t>Sphere training </a:t>
            </a:r>
            <a:r>
              <a:rPr lang="en-GB" sz="1600" dirty="0" smtClean="0">
                <a:solidFill>
                  <a:schemeClr val="tx2"/>
                </a:solidFill>
                <a:latin typeface="Tahoma"/>
                <a:cs typeface="Tahoma"/>
              </a:rPr>
              <a:t>in five </a:t>
            </a:r>
            <a:r>
              <a:rPr lang="en-GB" sz="1600" dirty="0">
                <a:solidFill>
                  <a:schemeClr val="tx2"/>
                </a:solidFill>
                <a:latin typeface="Tahoma"/>
                <a:cs typeface="Tahoma"/>
              </a:rPr>
              <a:t>steps</a:t>
            </a:r>
          </a:p>
        </p:txBody>
      </p:sp>
    </p:spTree>
    <p:extLst>
      <p:ext uri="{BB962C8B-B14F-4D97-AF65-F5344CB8AC3E}">
        <p14:creationId xmlns:p14="http://schemas.microsoft.com/office/powerpoint/2010/main" val="16200423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uppets building jigsaw shutterstock_210536323.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40523" y="1422638"/>
            <a:ext cx="4834499" cy="3239114"/>
          </a:xfrm>
          <a:prstGeom prst="rect">
            <a:avLst/>
          </a:prstGeom>
        </p:spPr>
      </p:pic>
      <p:sp>
        <p:nvSpPr>
          <p:cNvPr id="3" name="Title 2"/>
          <p:cNvSpPr>
            <a:spLocks noGrp="1"/>
          </p:cNvSpPr>
          <p:nvPr>
            <p:ph type="title"/>
          </p:nvPr>
        </p:nvSpPr>
        <p:spPr/>
        <p:txBody>
          <a:bodyPr/>
          <a:lstStyle/>
          <a:p>
            <a:r>
              <a:rPr lang="en-GB" dirty="0"/>
              <a:t>2. Lessons learned from </a:t>
            </a:r>
            <a:r>
              <a:rPr lang="en-GB" dirty="0" smtClean="0"/>
              <a:t>Sphere training events </a:t>
            </a:r>
            <a:endParaRPr lang="en-GB" dirty="0"/>
          </a:p>
        </p:txBody>
      </p:sp>
      <p:sp>
        <p:nvSpPr>
          <p:cNvPr id="4" name="Content Placeholder 3"/>
          <p:cNvSpPr>
            <a:spLocks noGrp="1"/>
          </p:cNvSpPr>
          <p:nvPr>
            <p:ph idx="1"/>
          </p:nvPr>
        </p:nvSpPr>
        <p:spPr>
          <a:xfrm>
            <a:off x="457201" y="1340442"/>
            <a:ext cx="3626000" cy="1778109"/>
          </a:xfrm>
        </p:spPr>
        <p:txBody>
          <a:bodyPr/>
          <a:lstStyle/>
          <a:p>
            <a:r>
              <a:rPr lang="en-GB" dirty="0"/>
              <a:t>What have we learned since the </a:t>
            </a:r>
            <a:r>
              <a:rPr lang="en-GB" dirty="0" smtClean="0"/>
              <a:t>2000’s </a:t>
            </a:r>
            <a:r>
              <a:rPr lang="en-GB" dirty="0"/>
              <a:t>and how can you use it?</a:t>
            </a:r>
          </a:p>
        </p:txBody>
      </p:sp>
      <p:sp>
        <p:nvSpPr>
          <p:cNvPr id="5" name="Footer Placeholder 4"/>
          <p:cNvSpPr txBox="1">
            <a:spLocks/>
          </p:cNvSpPr>
          <p:nvPr/>
        </p:nvSpPr>
        <p:spPr>
          <a:xfrm>
            <a:off x="457199" y="6329599"/>
            <a:ext cx="6302244" cy="437687"/>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pPr>
            <a:r>
              <a:rPr lang="en-GB" dirty="0"/>
              <a:t>PART B: Basics on adult learning and training for Sphere</a:t>
            </a:r>
          </a:p>
          <a:p>
            <a:pPr>
              <a:lnSpc>
                <a:spcPct val="120000"/>
              </a:lnSpc>
            </a:pPr>
            <a:r>
              <a:rPr lang="en-GB" dirty="0" smtClean="0"/>
              <a:t>Sphere Training Package 2015</a:t>
            </a:r>
          </a:p>
        </p:txBody>
      </p:sp>
    </p:spTree>
    <p:extLst>
      <p:ext uri="{BB962C8B-B14F-4D97-AF65-F5344CB8AC3E}">
        <p14:creationId xmlns:p14="http://schemas.microsoft.com/office/powerpoint/2010/main" val="35669804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3. Tips </a:t>
            </a:r>
            <a:r>
              <a:rPr lang="en-GB" dirty="0" smtClean="0"/>
              <a:t>for </a:t>
            </a:r>
            <a:r>
              <a:rPr lang="en-GB" dirty="0"/>
              <a:t>facilitators </a:t>
            </a:r>
            <a:r>
              <a:rPr lang="en-GB" dirty="0" smtClean="0"/>
              <a:t>delivering </a:t>
            </a:r>
            <a:r>
              <a:rPr lang="en-GB" dirty="0"/>
              <a:t>a Sphere training</a:t>
            </a:r>
          </a:p>
        </p:txBody>
      </p:sp>
      <p:sp>
        <p:nvSpPr>
          <p:cNvPr id="4" name="Content Placeholder 3"/>
          <p:cNvSpPr>
            <a:spLocks noGrp="1"/>
          </p:cNvSpPr>
          <p:nvPr>
            <p:ph idx="1"/>
          </p:nvPr>
        </p:nvSpPr>
        <p:spPr>
          <a:xfrm>
            <a:off x="457200" y="1340442"/>
            <a:ext cx="3272338" cy="1753997"/>
          </a:xfrm>
        </p:spPr>
        <p:txBody>
          <a:bodyPr/>
          <a:lstStyle/>
          <a:p>
            <a:r>
              <a:rPr lang="en-GB" dirty="0"/>
              <a:t>What are key tips to make the most of your training delivery?</a:t>
            </a:r>
          </a:p>
        </p:txBody>
      </p:sp>
      <p:sp>
        <p:nvSpPr>
          <p:cNvPr id="5" name="Footer Placeholder 4"/>
          <p:cNvSpPr txBox="1">
            <a:spLocks/>
          </p:cNvSpPr>
          <p:nvPr/>
        </p:nvSpPr>
        <p:spPr>
          <a:xfrm>
            <a:off x="457199" y="6329599"/>
            <a:ext cx="6302244" cy="437687"/>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pPr>
            <a:r>
              <a:rPr lang="en-GB" dirty="0"/>
              <a:t>PART B: Basics on adult learning and training for Sphere</a:t>
            </a:r>
          </a:p>
          <a:p>
            <a:pPr>
              <a:lnSpc>
                <a:spcPct val="120000"/>
              </a:lnSpc>
            </a:pPr>
            <a:r>
              <a:rPr lang="en-GB" dirty="0" smtClean="0"/>
              <a:t>Sphere Training Package 2015</a:t>
            </a:r>
          </a:p>
        </p:txBody>
      </p:sp>
      <p:pic>
        <p:nvPicPr>
          <p:cNvPr id="7" name="Picture 6" descr="puppet on tick shutterstock_109694306.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61007" y="1441839"/>
            <a:ext cx="3324784" cy="3694204"/>
          </a:xfrm>
          <a:prstGeom prst="rect">
            <a:avLst/>
          </a:prstGeom>
          <a:effectLst>
            <a:softEdge rad="266700"/>
          </a:effectLst>
        </p:spPr>
      </p:pic>
    </p:spTree>
    <p:extLst>
      <p:ext uri="{BB962C8B-B14F-4D97-AF65-F5344CB8AC3E}">
        <p14:creationId xmlns:p14="http://schemas.microsoft.com/office/powerpoint/2010/main" val="9320074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320275" y="1187585"/>
            <a:ext cx="5487622" cy="4488875"/>
          </a:xfrm>
          <a:prstGeom prst="rect">
            <a:avLst/>
          </a:prstGeom>
        </p:spPr>
      </p:pic>
      <p:sp>
        <p:nvSpPr>
          <p:cNvPr id="3" name="Title 2"/>
          <p:cNvSpPr>
            <a:spLocks noGrp="1"/>
          </p:cNvSpPr>
          <p:nvPr>
            <p:ph type="title"/>
          </p:nvPr>
        </p:nvSpPr>
        <p:spPr/>
        <p:txBody>
          <a:bodyPr/>
          <a:lstStyle/>
          <a:p>
            <a:r>
              <a:rPr lang="en-GB" dirty="0"/>
              <a:t>4. From training to learning and applying Sphere</a:t>
            </a:r>
          </a:p>
        </p:txBody>
      </p:sp>
      <p:sp>
        <p:nvSpPr>
          <p:cNvPr id="4" name="Content Placeholder 3"/>
          <p:cNvSpPr>
            <a:spLocks noGrp="1"/>
          </p:cNvSpPr>
          <p:nvPr>
            <p:ph idx="1"/>
          </p:nvPr>
        </p:nvSpPr>
        <p:spPr>
          <a:xfrm>
            <a:off x="457200" y="1340443"/>
            <a:ext cx="6663267" cy="811317"/>
          </a:xfrm>
        </p:spPr>
        <p:txBody>
          <a:bodyPr/>
          <a:lstStyle/>
          <a:p>
            <a:r>
              <a:rPr lang="en-GB" dirty="0" smtClean="0"/>
              <a:t>What have we learned since the 2000’s?</a:t>
            </a:r>
            <a:endParaRPr lang="en-GB" dirty="0"/>
          </a:p>
        </p:txBody>
      </p:sp>
      <p:sp>
        <p:nvSpPr>
          <p:cNvPr id="5" name="Footer Placeholder 4"/>
          <p:cNvSpPr txBox="1">
            <a:spLocks/>
          </p:cNvSpPr>
          <p:nvPr/>
        </p:nvSpPr>
        <p:spPr>
          <a:xfrm>
            <a:off x="457199" y="6329599"/>
            <a:ext cx="6302244" cy="437687"/>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pPr>
            <a:r>
              <a:rPr lang="en-GB" dirty="0"/>
              <a:t>PART B: Basics on adult learning and training for Sphere</a:t>
            </a:r>
          </a:p>
          <a:p>
            <a:pPr>
              <a:lnSpc>
                <a:spcPct val="120000"/>
              </a:lnSpc>
            </a:pPr>
            <a:r>
              <a:rPr lang="en-GB" dirty="0" smtClean="0"/>
              <a:t>Sphere Training Package 2015</a:t>
            </a:r>
          </a:p>
        </p:txBody>
      </p:sp>
    </p:spTree>
    <p:extLst>
      <p:ext uri="{BB962C8B-B14F-4D97-AF65-F5344CB8AC3E}">
        <p14:creationId xmlns:p14="http://schemas.microsoft.com/office/powerpoint/2010/main" val="9494284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uppedt with computer shutterstock_215167576.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19958" y="1298786"/>
            <a:ext cx="4624472" cy="3556219"/>
          </a:xfrm>
          <a:prstGeom prst="rect">
            <a:avLst/>
          </a:prstGeom>
        </p:spPr>
      </p:pic>
      <p:sp>
        <p:nvSpPr>
          <p:cNvPr id="3" name="Title 2"/>
          <p:cNvSpPr>
            <a:spLocks noGrp="1"/>
          </p:cNvSpPr>
          <p:nvPr>
            <p:ph type="title"/>
          </p:nvPr>
        </p:nvSpPr>
        <p:spPr/>
        <p:txBody>
          <a:bodyPr/>
          <a:lstStyle/>
          <a:p>
            <a:r>
              <a:rPr lang="en-GB" dirty="0"/>
              <a:t>5. More references</a:t>
            </a:r>
          </a:p>
        </p:txBody>
      </p:sp>
      <p:sp>
        <p:nvSpPr>
          <p:cNvPr id="4" name="Content Placeholder 3"/>
          <p:cNvSpPr>
            <a:spLocks noGrp="1"/>
          </p:cNvSpPr>
          <p:nvPr>
            <p:ph idx="1"/>
          </p:nvPr>
        </p:nvSpPr>
        <p:spPr>
          <a:xfrm>
            <a:off x="457201" y="1340442"/>
            <a:ext cx="3674228" cy="1762034"/>
          </a:xfrm>
        </p:spPr>
        <p:txBody>
          <a:bodyPr/>
          <a:lstStyle/>
          <a:p>
            <a:r>
              <a:rPr lang="en-GB" dirty="0"/>
              <a:t>Where else can you find valuable information and tools of interest?</a:t>
            </a:r>
          </a:p>
        </p:txBody>
      </p:sp>
      <p:sp>
        <p:nvSpPr>
          <p:cNvPr id="5" name="Footer Placeholder 4"/>
          <p:cNvSpPr txBox="1">
            <a:spLocks/>
          </p:cNvSpPr>
          <p:nvPr/>
        </p:nvSpPr>
        <p:spPr>
          <a:xfrm>
            <a:off x="457199" y="6329599"/>
            <a:ext cx="6302244" cy="437687"/>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pPr>
            <a:r>
              <a:rPr lang="en-GB" dirty="0"/>
              <a:t>PART B: Basics on adult learning and training for Sphere</a:t>
            </a:r>
          </a:p>
          <a:p>
            <a:pPr>
              <a:lnSpc>
                <a:spcPct val="120000"/>
              </a:lnSpc>
            </a:pPr>
            <a:r>
              <a:rPr lang="en-GB" dirty="0" smtClean="0"/>
              <a:t>Sphere Training Package 2015</a:t>
            </a:r>
          </a:p>
        </p:txBody>
      </p:sp>
    </p:spTree>
    <p:extLst>
      <p:ext uri="{BB962C8B-B14F-4D97-AF65-F5344CB8AC3E}">
        <p14:creationId xmlns:p14="http://schemas.microsoft.com/office/powerpoint/2010/main" val="21844045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PART C: </a:t>
            </a:r>
            <a:r>
              <a:rPr lang="en-GB" dirty="0" smtClean="0"/>
              <a:t/>
            </a:r>
            <a:br>
              <a:rPr lang="en-GB" dirty="0" smtClean="0"/>
            </a:br>
            <a:r>
              <a:rPr lang="en-GB" dirty="0" smtClean="0"/>
              <a:t>Your Sphere </a:t>
            </a:r>
            <a:r>
              <a:rPr lang="en-GB" dirty="0"/>
              <a:t>training </a:t>
            </a:r>
            <a:r>
              <a:rPr lang="en-GB" dirty="0" smtClean="0"/>
              <a:t>in five </a:t>
            </a:r>
            <a:r>
              <a:rPr lang="en-GB" dirty="0"/>
              <a:t>steps</a:t>
            </a:r>
          </a:p>
        </p:txBody>
      </p:sp>
      <p:sp>
        <p:nvSpPr>
          <p:cNvPr id="6" name="Footer Placeholder 4"/>
          <p:cNvSpPr txBox="1">
            <a:spLocks/>
          </p:cNvSpPr>
          <p:nvPr/>
        </p:nvSpPr>
        <p:spPr>
          <a:xfrm>
            <a:off x="457199" y="6329599"/>
            <a:ext cx="6302244" cy="437687"/>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pPr>
            <a:r>
              <a:rPr lang="en-GB" dirty="0"/>
              <a:t>PART C: </a:t>
            </a:r>
            <a:r>
              <a:rPr lang="en-GB" dirty="0" smtClean="0"/>
              <a:t>Your Sphere training </a:t>
            </a:r>
            <a:r>
              <a:rPr lang="en-GB" dirty="0"/>
              <a:t>in 5 steps</a:t>
            </a:r>
          </a:p>
          <a:p>
            <a:pPr>
              <a:lnSpc>
                <a:spcPct val="120000"/>
              </a:lnSpc>
            </a:pPr>
            <a:r>
              <a:rPr lang="en-GB" dirty="0" smtClean="0"/>
              <a:t>Sphere Training Package 2015</a:t>
            </a:r>
          </a:p>
        </p:txBody>
      </p:sp>
      <p:pic>
        <p:nvPicPr>
          <p:cNvPr id="8" name="Picture 7" descr="3-cogs-B.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60776" y="2618884"/>
            <a:ext cx="2438400" cy="2298192"/>
          </a:xfrm>
          <a:prstGeom prst="rect">
            <a:avLst/>
          </a:prstGeom>
        </p:spPr>
      </p:pic>
    </p:spTree>
    <p:extLst>
      <p:ext uri="{BB962C8B-B14F-4D97-AF65-F5344CB8AC3E}">
        <p14:creationId xmlns:p14="http://schemas.microsoft.com/office/powerpoint/2010/main" val="5507862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1. </a:t>
            </a:r>
            <a:r>
              <a:rPr lang="en-GB" dirty="0" smtClean="0"/>
              <a:t>Assess </a:t>
            </a:r>
            <a:r>
              <a:rPr lang="en-GB" dirty="0"/>
              <a:t>the training needs on Sphere</a:t>
            </a:r>
          </a:p>
        </p:txBody>
      </p:sp>
      <p:sp>
        <p:nvSpPr>
          <p:cNvPr id="4" name="Content Placeholder 3"/>
          <p:cNvSpPr>
            <a:spLocks noGrp="1"/>
          </p:cNvSpPr>
          <p:nvPr>
            <p:ph idx="1"/>
          </p:nvPr>
        </p:nvSpPr>
        <p:spPr>
          <a:xfrm>
            <a:off x="3479233" y="1669672"/>
            <a:ext cx="3642077" cy="1698041"/>
          </a:xfrm>
        </p:spPr>
        <p:txBody>
          <a:bodyPr/>
          <a:lstStyle/>
          <a:p>
            <a:r>
              <a:rPr lang="en-GB" dirty="0"/>
              <a:t>What do you need to understand from your specific training context</a:t>
            </a:r>
            <a:r>
              <a:rPr lang="en-GB" dirty="0" smtClean="0"/>
              <a:t>?</a:t>
            </a:r>
            <a:endParaRPr lang="en-GB" dirty="0"/>
          </a:p>
        </p:txBody>
      </p:sp>
      <p:sp>
        <p:nvSpPr>
          <p:cNvPr id="5" name="Footer Placeholder 4"/>
          <p:cNvSpPr txBox="1">
            <a:spLocks/>
          </p:cNvSpPr>
          <p:nvPr/>
        </p:nvSpPr>
        <p:spPr>
          <a:xfrm>
            <a:off x="457199" y="6329599"/>
            <a:ext cx="6302244" cy="437687"/>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pPr>
            <a:r>
              <a:rPr lang="en-GB" dirty="0" smtClean="0"/>
              <a:t>PART C: Your Sphere training in 5 steps</a:t>
            </a:r>
          </a:p>
          <a:p>
            <a:pPr>
              <a:lnSpc>
                <a:spcPct val="120000"/>
              </a:lnSpc>
            </a:pPr>
            <a:r>
              <a:rPr lang="en-GB" dirty="0" smtClean="0"/>
              <a:t>Sphere Training Package 2015</a:t>
            </a:r>
          </a:p>
        </p:txBody>
      </p:sp>
      <p:pic>
        <p:nvPicPr>
          <p:cNvPr id="6" name="Picture 5"/>
          <p:cNvPicPr>
            <a:picLocks noChangeAspect="1"/>
          </p:cNvPicPr>
          <p:nvPr/>
        </p:nvPicPr>
        <p:blipFill>
          <a:blip r:embed="rId3"/>
          <a:stretch>
            <a:fillRect/>
          </a:stretch>
        </p:blipFill>
        <p:spPr>
          <a:xfrm>
            <a:off x="522636" y="1316920"/>
            <a:ext cx="2862011" cy="4031001"/>
          </a:xfrm>
          <a:prstGeom prst="rect">
            <a:avLst/>
          </a:prstGeom>
        </p:spPr>
      </p:pic>
    </p:spTree>
    <p:extLst>
      <p:ext uri="{BB962C8B-B14F-4D97-AF65-F5344CB8AC3E}">
        <p14:creationId xmlns:p14="http://schemas.microsoft.com/office/powerpoint/2010/main" val="1563788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2. </a:t>
            </a:r>
            <a:r>
              <a:rPr lang="en-GB" dirty="0" smtClean="0"/>
              <a:t>Plan </a:t>
            </a:r>
            <a:r>
              <a:rPr lang="en-GB" dirty="0"/>
              <a:t>your Sphere training</a:t>
            </a:r>
          </a:p>
        </p:txBody>
      </p:sp>
      <p:sp>
        <p:nvSpPr>
          <p:cNvPr id="4" name="Content Placeholder 3"/>
          <p:cNvSpPr>
            <a:spLocks noGrp="1"/>
          </p:cNvSpPr>
          <p:nvPr>
            <p:ph idx="1"/>
          </p:nvPr>
        </p:nvSpPr>
        <p:spPr>
          <a:xfrm>
            <a:off x="457200" y="1340443"/>
            <a:ext cx="3722455" cy="2212134"/>
          </a:xfrm>
        </p:spPr>
        <p:txBody>
          <a:bodyPr/>
          <a:lstStyle/>
          <a:p>
            <a:r>
              <a:rPr lang="en-GB" dirty="0"/>
              <a:t>What do you need to </a:t>
            </a:r>
            <a:r>
              <a:rPr lang="en-GB" dirty="0" smtClean="0"/>
              <a:t>organise </a:t>
            </a:r>
            <a:r>
              <a:rPr lang="en-GB" dirty="0"/>
              <a:t>in advance?</a:t>
            </a:r>
          </a:p>
        </p:txBody>
      </p:sp>
      <p:sp>
        <p:nvSpPr>
          <p:cNvPr id="5" name="Footer Placeholder 4"/>
          <p:cNvSpPr txBox="1">
            <a:spLocks/>
          </p:cNvSpPr>
          <p:nvPr/>
        </p:nvSpPr>
        <p:spPr>
          <a:xfrm>
            <a:off x="457199" y="6329599"/>
            <a:ext cx="6302244" cy="437687"/>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pPr>
            <a:r>
              <a:rPr lang="en-GB" dirty="0"/>
              <a:t>PART C: </a:t>
            </a:r>
            <a:r>
              <a:rPr lang="en-GB" dirty="0" smtClean="0"/>
              <a:t>Your </a:t>
            </a:r>
            <a:r>
              <a:rPr lang="en-GB" dirty="0"/>
              <a:t>Sphere training </a:t>
            </a:r>
            <a:r>
              <a:rPr lang="en-GB" dirty="0" smtClean="0"/>
              <a:t>in </a:t>
            </a:r>
            <a:r>
              <a:rPr lang="en-GB" dirty="0"/>
              <a:t>5 steps</a:t>
            </a:r>
          </a:p>
          <a:p>
            <a:pPr>
              <a:lnSpc>
                <a:spcPct val="120000"/>
              </a:lnSpc>
            </a:pPr>
            <a:r>
              <a:rPr lang="en-GB" dirty="0" smtClean="0"/>
              <a:t>Sphere Training Package 2015</a:t>
            </a:r>
          </a:p>
        </p:txBody>
      </p:sp>
      <p:pic>
        <p:nvPicPr>
          <p:cNvPr id="7" name="Picture 6" descr="puppet with clipboard shutterstock_9491775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21135" y="1340443"/>
            <a:ext cx="3596753" cy="3409722"/>
          </a:xfrm>
          <a:prstGeom prst="rect">
            <a:avLst/>
          </a:prstGeom>
        </p:spPr>
      </p:pic>
    </p:spTree>
    <p:extLst>
      <p:ext uri="{BB962C8B-B14F-4D97-AF65-F5344CB8AC3E}">
        <p14:creationId xmlns:p14="http://schemas.microsoft.com/office/powerpoint/2010/main" val="20943967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puppet-with-steps-edit-shutterstock_193223957.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48928" y="1720027"/>
            <a:ext cx="4219843" cy="3450479"/>
          </a:xfrm>
          <a:prstGeom prst="rect">
            <a:avLst/>
          </a:prstGeom>
        </p:spPr>
      </p:pic>
      <p:sp>
        <p:nvSpPr>
          <p:cNvPr id="3" name="Title 2"/>
          <p:cNvSpPr>
            <a:spLocks noGrp="1"/>
          </p:cNvSpPr>
          <p:nvPr>
            <p:ph type="title"/>
          </p:nvPr>
        </p:nvSpPr>
        <p:spPr/>
        <p:txBody>
          <a:bodyPr/>
          <a:lstStyle/>
          <a:p>
            <a:r>
              <a:rPr lang="en-GB" dirty="0"/>
              <a:t>3. </a:t>
            </a:r>
            <a:r>
              <a:rPr lang="en-GB" dirty="0" smtClean="0"/>
              <a:t>Design </a:t>
            </a:r>
            <a:r>
              <a:rPr lang="en-GB" dirty="0"/>
              <a:t>your Sphere training</a:t>
            </a:r>
          </a:p>
        </p:txBody>
      </p:sp>
      <p:sp>
        <p:nvSpPr>
          <p:cNvPr id="4" name="Content Placeholder 3"/>
          <p:cNvSpPr>
            <a:spLocks noGrp="1"/>
          </p:cNvSpPr>
          <p:nvPr>
            <p:ph idx="1"/>
          </p:nvPr>
        </p:nvSpPr>
        <p:spPr>
          <a:xfrm>
            <a:off x="457201" y="1340442"/>
            <a:ext cx="3224112" cy="1786147"/>
          </a:xfrm>
        </p:spPr>
        <p:txBody>
          <a:bodyPr/>
          <a:lstStyle/>
          <a:p>
            <a:r>
              <a:rPr lang="en-GB" dirty="0"/>
              <a:t>What are the essential steps you should follow?</a:t>
            </a:r>
          </a:p>
        </p:txBody>
      </p:sp>
      <p:sp>
        <p:nvSpPr>
          <p:cNvPr id="5" name="Footer Placeholder 4"/>
          <p:cNvSpPr txBox="1">
            <a:spLocks/>
          </p:cNvSpPr>
          <p:nvPr/>
        </p:nvSpPr>
        <p:spPr>
          <a:xfrm>
            <a:off x="457199" y="6329599"/>
            <a:ext cx="6302244" cy="437687"/>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pPr>
            <a:r>
              <a:rPr lang="en-GB" dirty="0"/>
              <a:t>PART C: </a:t>
            </a:r>
            <a:r>
              <a:rPr lang="en-GB" dirty="0" smtClean="0"/>
              <a:t>Your </a:t>
            </a:r>
            <a:r>
              <a:rPr lang="en-GB" dirty="0"/>
              <a:t>Sphere training </a:t>
            </a:r>
            <a:r>
              <a:rPr lang="en-GB" dirty="0" smtClean="0"/>
              <a:t>in </a:t>
            </a:r>
            <a:r>
              <a:rPr lang="en-GB" dirty="0"/>
              <a:t>5 steps</a:t>
            </a:r>
          </a:p>
          <a:p>
            <a:pPr>
              <a:lnSpc>
                <a:spcPct val="120000"/>
              </a:lnSpc>
            </a:pPr>
            <a:r>
              <a:rPr lang="en-GB" dirty="0" smtClean="0"/>
              <a:t>Sphere Training Package 2015</a:t>
            </a:r>
          </a:p>
        </p:txBody>
      </p:sp>
    </p:spTree>
    <p:extLst>
      <p:ext uri="{BB962C8B-B14F-4D97-AF65-F5344CB8AC3E}">
        <p14:creationId xmlns:p14="http://schemas.microsoft.com/office/powerpoint/2010/main" val="3324629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324007682"/>
              </p:ext>
            </p:extLst>
          </p:nvPr>
        </p:nvGraphicFramePr>
        <p:xfrm>
          <a:off x="1394851" y="991892"/>
          <a:ext cx="6679766" cy="2880992"/>
        </p:xfrm>
        <a:graphic>
          <a:graphicData uri="http://schemas.openxmlformats.org/drawingml/2006/table">
            <a:tbl>
              <a:tblPr firstRow="1" firstCol="1" bandRow="1"/>
              <a:tblGrid>
                <a:gridCol w="2435187"/>
                <a:gridCol w="1672023"/>
                <a:gridCol w="2572556"/>
              </a:tblGrid>
              <a:tr h="360124">
                <a:tc>
                  <a:txBody>
                    <a:bodyPr/>
                    <a:lstStyle/>
                    <a:p>
                      <a:pPr algn="ctr">
                        <a:spcBef>
                          <a:spcPts val="200"/>
                        </a:spcBef>
                        <a:spcAft>
                          <a:spcPts val="200"/>
                        </a:spcAft>
                      </a:pPr>
                      <a:r>
                        <a:rPr lang="en-GB" sz="950" b="1" i="1" dirty="0">
                          <a:effectLst/>
                          <a:latin typeface="Tahoma" panose="020B0604030504040204" pitchFamily="34" charset="0"/>
                          <a:ea typeface="Times New Roman" panose="02020603050405020304" pitchFamily="18" charset="0"/>
                          <a:cs typeface="Times New Roman" panose="02020603050405020304" pitchFamily="18" charset="0"/>
                        </a:rPr>
                        <a:t>Half-day training </a:t>
                      </a:r>
                      <a:r>
                        <a:rPr lang="en-GB" sz="950" dirty="0">
                          <a:effectLst/>
                          <a:latin typeface="Tahoma" panose="020B0604030504040204" pitchFamily="34" charset="0"/>
                          <a:ea typeface="Times New Roman" panose="02020603050405020304" pitchFamily="18" charset="0"/>
                          <a:cs typeface="Times New Roman" panose="02020603050405020304" pitchFamily="18" charset="0"/>
                        </a:rPr>
                        <a:t>(2 modules)</a:t>
                      </a:r>
                      <a:endParaRPr lang="en-GB"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solidFill>
                      <a:srgbClr val="E9F7CB"/>
                    </a:solidFill>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a:noFill/>
                    </a:lnT>
                    <a:lnB>
                      <a:noFill/>
                    </a:lnB>
                  </a:tcPr>
                </a:tc>
                <a:tc>
                  <a:txBody>
                    <a:bodyPr/>
                    <a:lstStyle/>
                    <a:p>
                      <a:pPr algn="ctr">
                        <a:spcBef>
                          <a:spcPts val="200"/>
                        </a:spcBef>
                        <a:spcAft>
                          <a:spcPts val="200"/>
                        </a:spcAft>
                      </a:pPr>
                      <a:r>
                        <a:rPr lang="en-GB" sz="950" b="1" i="1">
                          <a:effectLst/>
                          <a:latin typeface="Tahoma" panose="020B0604030504040204" pitchFamily="34" charset="0"/>
                          <a:ea typeface="Times New Roman" panose="02020603050405020304" pitchFamily="18" charset="0"/>
                          <a:cs typeface="Times New Roman" panose="02020603050405020304" pitchFamily="18" charset="0"/>
                        </a:rPr>
                        <a:t>One day training (</a:t>
                      </a:r>
                      <a:r>
                        <a:rPr lang="en-GB" sz="950">
                          <a:effectLst/>
                          <a:latin typeface="Tahoma" panose="020B0604030504040204" pitchFamily="34" charset="0"/>
                          <a:ea typeface="Times New Roman" panose="02020603050405020304" pitchFamily="18" charset="0"/>
                          <a:cs typeface="Times New Roman" panose="02020603050405020304" pitchFamily="18" charset="0"/>
                        </a:rPr>
                        <a:t>4 modules)</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solidFill>
                      <a:srgbClr val="E9F7CB"/>
                    </a:solidFill>
                  </a:tcPr>
                </a:tc>
              </a:tr>
              <a:tr h="360124">
                <a:tc>
                  <a:txBody>
                    <a:bodyPr/>
                    <a:lstStyle/>
                    <a:p>
                      <a:pPr algn="ctr">
                        <a:spcBef>
                          <a:spcPts val="200"/>
                        </a:spcBef>
                        <a:spcAft>
                          <a:spcPts val="200"/>
                        </a:spcAft>
                      </a:pPr>
                      <a:r>
                        <a:rPr lang="en-GB" sz="950" dirty="0">
                          <a:effectLst/>
                          <a:latin typeface="Tahoma" panose="020B0604030504040204" pitchFamily="34" charset="0"/>
                          <a:ea typeface="Times New Roman" panose="02020603050405020304" pitchFamily="18" charset="0"/>
                          <a:cs typeface="Times New Roman" panose="02020603050405020304" pitchFamily="18" charset="0"/>
                        </a:rPr>
                        <a:t>90’ module</a:t>
                      </a:r>
                      <a:endParaRPr lang="en-GB"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a:noFill/>
                    </a:lnT>
                    <a:lnB>
                      <a:noFill/>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 module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r>
              <a:tr h="360124">
                <a:tc>
                  <a:txBody>
                    <a:bodyPr/>
                    <a:lstStyle/>
                    <a:p>
                      <a:pPr algn="ct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Break</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a:noFill/>
                    </a:lnT>
                    <a:lnB>
                      <a:noFill/>
                    </a:lnB>
                  </a:tcPr>
                </a:tc>
                <a:tc>
                  <a:txBody>
                    <a:bodyPr/>
                    <a:lstStyle/>
                    <a:p>
                      <a:pPr algn="ct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Break</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r>
              <a:tr h="360124">
                <a:tc>
                  <a:txBody>
                    <a:bodyPr/>
                    <a:lstStyle/>
                    <a:p>
                      <a:pPr algn="ctr">
                        <a:spcBef>
                          <a:spcPts val="200"/>
                        </a:spcBef>
                        <a:spcAft>
                          <a:spcPts val="200"/>
                        </a:spcAft>
                      </a:pPr>
                      <a:r>
                        <a:rPr lang="en-GB" sz="950" dirty="0">
                          <a:effectLst/>
                          <a:latin typeface="Tahoma" panose="020B0604030504040204" pitchFamily="34" charset="0"/>
                          <a:ea typeface="Times New Roman" panose="02020603050405020304" pitchFamily="18" charset="0"/>
                          <a:cs typeface="Times New Roman" panose="02020603050405020304" pitchFamily="18" charset="0"/>
                        </a:rPr>
                        <a:t>90’ module</a:t>
                      </a:r>
                      <a:endParaRPr lang="en-GB"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a:noFill/>
                    </a:lnT>
                    <a:lnB>
                      <a:noFill/>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 module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r>
              <a:tr h="360124">
                <a:tc>
                  <a:txBody>
                    <a:bodyPr/>
                    <a:lstStyle/>
                    <a:p>
                      <a:pPr algn="ctr">
                        <a:spcBef>
                          <a:spcPts val="200"/>
                        </a:spcBef>
                        <a:spcAft>
                          <a:spcPts val="200"/>
                        </a:spcAft>
                      </a:pPr>
                      <a:r>
                        <a:rPr lang="en-GB" sz="950" i="1" dirty="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579305"/>
                      </a:solidFill>
                      <a:prstDash val="solid"/>
                      <a:round/>
                      <a:headEnd type="none" w="med" len="med"/>
                      <a:tailEnd type="none" w="med" len="med"/>
                    </a:lnT>
                    <a:lnB>
                      <a:noFill/>
                    </a:lnB>
                  </a:tcPr>
                </a:tc>
                <a:tc>
                  <a:txBody>
                    <a:bodyPr/>
                    <a:lstStyle/>
                    <a:p>
                      <a:pPr algn="ct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w="12700" cap="flat" cmpd="sng" algn="ctr">
                      <a:solidFill>
                        <a:srgbClr val="579305"/>
                      </a:solidFill>
                      <a:prstDash val="solid"/>
                      <a:round/>
                      <a:headEnd type="none" w="med" len="med"/>
                      <a:tailEnd type="none" w="med" len="med"/>
                    </a:lnR>
                    <a:lnT>
                      <a:noFill/>
                    </a:lnT>
                    <a:lnB>
                      <a:noFill/>
                    </a:lnB>
                  </a:tcPr>
                </a:tc>
                <a:tc>
                  <a:txBody>
                    <a:bodyPr/>
                    <a:lstStyle/>
                    <a:p>
                      <a:pPr algn="ct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LUNCH</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r>
              <a:tr h="360124">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w="12700" cap="flat" cmpd="sng" algn="ctr">
                      <a:solidFill>
                        <a:srgbClr val="579305"/>
                      </a:solidFill>
                      <a:prstDash val="solid"/>
                      <a:round/>
                      <a:headEnd type="none" w="med" len="med"/>
                      <a:tailEnd type="none" w="med" len="med"/>
                    </a:lnR>
                    <a:lnT>
                      <a:noFill/>
                    </a:lnT>
                    <a:lnB>
                      <a:noFill/>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 module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r>
              <a:tr h="360124">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w="12700" cap="flat" cmpd="sng" algn="ctr">
                      <a:solidFill>
                        <a:srgbClr val="579305"/>
                      </a:solidFill>
                      <a:prstDash val="solid"/>
                      <a:round/>
                      <a:headEnd type="none" w="med" len="med"/>
                      <a:tailEnd type="none" w="med" len="med"/>
                    </a:lnR>
                    <a:lnT>
                      <a:noFill/>
                    </a:lnT>
                    <a:lnB>
                      <a:noFill/>
                    </a:lnB>
                  </a:tcPr>
                </a:tc>
                <a:tc>
                  <a:txBody>
                    <a:bodyPr/>
                    <a:lstStyle/>
                    <a:p>
                      <a:pPr algn="ctr">
                        <a:spcBef>
                          <a:spcPts val="200"/>
                        </a:spcBef>
                        <a:spcAft>
                          <a:spcPts val="200"/>
                        </a:spcAft>
                      </a:pPr>
                      <a:r>
                        <a:rPr lang="en-GB" sz="950" dirty="0">
                          <a:effectLst/>
                          <a:latin typeface="Tahoma" panose="020B0604030504040204" pitchFamily="34" charset="0"/>
                          <a:ea typeface="Times New Roman" panose="02020603050405020304" pitchFamily="18" charset="0"/>
                          <a:cs typeface="Times New Roman" panose="02020603050405020304" pitchFamily="18" charset="0"/>
                        </a:rPr>
                        <a:t>Break</a:t>
                      </a:r>
                      <a:endParaRPr lang="en-GB"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r>
              <a:tr h="360124">
                <a:tc>
                  <a:txBody>
                    <a:bodyPr/>
                    <a:lstStyle/>
                    <a:p>
                      <a:pPr algn="ctr">
                        <a:spcBef>
                          <a:spcPts val="200"/>
                        </a:spcBef>
                        <a:spcAft>
                          <a:spcPts val="200"/>
                        </a:spcAft>
                      </a:pPr>
                      <a:r>
                        <a:rPr lang="en-GB" sz="950" dirty="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w="12700" cap="flat" cmpd="sng" algn="ctr">
                      <a:solidFill>
                        <a:srgbClr val="579305"/>
                      </a:solidFill>
                      <a:prstDash val="solid"/>
                      <a:round/>
                      <a:headEnd type="none" w="med" len="med"/>
                      <a:tailEnd type="none" w="med" len="med"/>
                    </a:lnR>
                    <a:lnT>
                      <a:noFill/>
                    </a:lnT>
                    <a:lnB>
                      <a:noFill/>
                    </a:lnB>
                  </a:tcPr>
                </a:tc>
                <a:tc>
                  <a:txBody>
                    <a:bodyPr/>
                    <a:lstStyle/>
                    <a:p>
                      <a:pPr algn="ctr">
                        <a:spcBef>
                          <a:spcPts val="200"/>
                        </a:spcBef>
                        <a:spcAft>
                          <a:spcPts val="200"/>
                        </a:spcAft>
                      </a:pPr>
                      <a:r>
                        <a:rPr lang="en-GB" sz="950" dirty="0">
                          <a:effectLst/>
                          <a:latin typeface="Tahoma" panose="020B0604030504040204" pitchFamily="34" charset="0"/>
                          <a:ea typeface="Times New Roman" panose="02020603050405020304" pitchFamily="18" charset="0"/>
                          <a:cs typeface="Times New Roman" panose="02020603050405020304" pitchFamily="18" charset="0"/>
                        </a:rPr>
                        <a:t>90’ module</a:t>
                      </a:r>
                      <a:endParaRPr lang="en-GB"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2998795066"/>
              </p:ext>
            </p:extLst>
          </p:nvPr>
        </p:nvGraphicFramePr>
        <p:xfrm>
          <a:off x="1394846" y="4153546"/>
          <a:ext cx="6850251" cy="2371240"/>
        </p:xfrm>
        <a:graphic>
          <a:graphicData uri="http://schemas.openxmlformats.org/drawingml/2006/table">
            <a:tbl>
              <a:tblPr firstRow="1" firstCol="1" bandRow="1"/>
              <a:tblGrid>
                <a:gridCol w="1248281"/>
                <a:gridCol w="1248281"/>
                <a:gridCol w="405425"/>
                <a:gridCol w="1315851"/>
                <a:gridCol w="1315851"/>
                <a:gridCol w="1316562"/>
              </a:tblGrid>
              <a:tr h="526943">
                <a:tc gridSpan="2">
                  <a:txBody>
                    <a:bodyPr/>
                    <a:lstStyle/>
                    <a:p>
                      <a:pPr algn="ctr">
                        <a:spcBef>
                          <a:spcPts val="200"/>
                        </a:spcBef>
                        <a:spcAft>
                          <a:spcPts val="200"/>
                        </a:spcAft>
                      </a:pPr>
                      <a:r>
                        <a:rPr lang="en-GB" sz="950" b="1" i="1" dirty="0">
                          <a:effectLst/>
                          <a:latin typeface="Tahoma" panose="020B0604030504040204" pitchFamily="34" charset="0"/>
                          <a:ea typeface="Times New Roman" panose="02020603050405020304" pitchFamily="18" charset="0"/>
                          <a:cs typeface="Times New Roman" panose="02020603050405020304" pitchFamily="18" charset="0"/>
                        </a:rPr>
                        <a:t>One and a half days training</a:t>
                      </a:r>
                      <a:br>
                        <a:rPr lang="en-GB" sz="950" b="1" i="1" dirty="0">
                          <a:effectLst/>
                          <a:latin typeface="Tahoma" panose="020B0604030504040204" pitchFamily="34" charset="0"/>
                          <a:ea typeface="Times New Roman" panose="02020603050405020304" pitchFamily="18" charset="0"/>
                          <a:cs typeface="Times New Roman" panose="02020603050405020304" pitchFamily="18" charset="0"/>
                        </a:rPr>
                      </a:br>
                      <a:r>
                        <a:rPr lang="en-GB" sz="950" dirty="0">
                          <a:effectLst/>
                          <a:latin typeface="Tahoma" panose="020B0604030504040204" pitchFamily="34" charset="0"/>
                          <a:ea typeface="Times New Roman" panose="02020603050405020304" pitchFamily="18" charset="0"/>
                          <a:cs typeface="Times New Roman" panose="02020603050405020304" pitchFamily="18" charset="0"/>
                        </a:rPr>
                        <a:t>(6 modules)</a:t>
                      </a:r>
                      <a:endParaRPr lang="en-GB"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solidFill>
                      <a:srgbClr val="E9F7CB"/>
                    </a:solidFill>
                  </a:tcPr>
                </a:tc>
                <a:tc hMerge="1">
                  <a:txBody>
                    <a:bodyPr/>
                    <a:lstStyle/>
                    <a:p>
                      <a:endParaRPr lang="en-GB"/>
                    </a:p>
                  </a:txBody>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a:noFill/>
                    </a:lnT>
                    <a:lnB>
                      <a:noFill/>
                    </a:lnB>
                  </a:tcPr>
                </a:tc>
                <a:tc gridSpan="3">
                  <a:txBody>
                    <a:bodyPr/>
                    <a:lstStyle/>
                    <a:p>
                      <a:pPr algn="ctr">
                        <a:spcBef>
                          <a:spcPts val="200"/>
                        </a:spcBef>
                        <a:spcAft>
                          <a:spcPts val="200"/>
                        </a:spcAft>
                      </a:pPr>
                      <a:r>
                        <a:rPr lang="en-GB" sz="950" b="1" i="1">
                          <a:effectLst/>
                          <a:latin typeface="Tahoma" panose="020B0604030504040204" pitchFamily="34" charset="0"/>
                          <a:ea typeface="Times New Roman" panose="02020603050405020304" pitchFamily="18" charset="0"/>
                          <a:cs typeface="Times New Roman" panose="02020603050405020304" pitchFamily="18" charset="0"/>
                        </a:rPr>
                        <a:t>Two and a half days training</a:t>
                      </a:r>
                      <a:br>
                        <a:rPr lang="en-GB" sz="950" b="1" i="1">
                          <a:effectLst/>
                          <a:latin typeface="Tahoma" panose="020B0604030504040204" pitchFamily="34" charset="0"/>
                          <a:ea typeface="Times New Roman" panose="02020603050405020304" pitchFamily="18" charset="0"/>
                          <a:cs typeface="Times New Roman" panose="02020603050405020304" pitchFamily="18" charset="0"/>
                        </a:rPr>
                      </a:br>
                      <a:r>
                        <a:rPr lang="en-GB" sz="950">
                          <a:effectLst/>
                          <a:latin typeface="Tahoma" panose="020B0604030504040204" pitchFamily="34" charset="0"/>
                          <a:ea typeface="Times New Roman" panose="02020603050405020304" pitchFamily="18" charset="0"/>
                          <a:cs typeface="Times New Roman" panose="02020603050405020304" pitchFamily="18" charset="0"/>
                        </a:rPr>
                        <a:t>(10 modules)</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solidFill>
                      <a:srgbClr val="E9F7CB"/>
                    </a:solidFill>
                  </a:tcPr>
                </a:tc>
                <a:tc hMerge="1">
                  <a:txBody>
                    <a:bodyPr/>
                    <a:lstStyle/>
                    <a:p>
                      <a:endParaRPr lang="en-GB"/>
                    </a:p>
                  </a:txBody>
                  <a:tcPr/>
                </a:tc>
                <a:tc hMerge="1">
                  <a:txBody>
                    <a:bodyPr/>
                    <a:lstStyle/>
                    <a:p>
                      <a:endParaRPr lang="en-GB"/>
                    </a:p>
                  </a:txBody>
                  <a:tcPr/>
                </a:tc>
              </a:tr>
              <a:tr h="263471">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a:noFill/>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 module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a:noFill/>
                    </a:lnT>
                    <a:lnB>
                      <a:noFill/>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 module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 module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 module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r>
              <a:tr h="263471">
                <a:tc>
                  <a:txBody>
                    <a:bodyPr/>
                    <a:lstStyle/>
                    <a:p>
                      <a:pPr algn="ctr">
                        <a:spcBef>
                          <a:spcPts val="200"/>
                        </a:spcBef>
                        <a:spcAft>
                          <a:spcPts val="200"/>
                        </a:spcAft>
                      </a:pPr>
                      <a:r>
                        <a:rPr lang="en-GB" sz="950" i="1" dirty="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w="12700" cap="flat" cmpd="sng" algn="ctr">
                      <a:solidFill>
                        <a:srgbClr val="579305"/>
                      </a:solidFill>
                      <a:prstDash val="solid"/>
                      <a:round/>
                      <a:headEnd type="none" w="med" len="med"/>
                      <a:tailEnd type="none" w="med" len="med"/>
                    </a:lnR>
                    <a:lnT>
                      <a:noFill/>
                    </a:lnT>
                    <a:lnB>
                      <a:noFill/>
                    </a:lnB>
                  </a:tcPr>
                </a:tc>
                <a:tc>
                  <a:txBody>
                    <a:bodyPr/>
                    <a:lstStyle/>
                    <a:p>
                      <a:pPr algn="ct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Break</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a:noFill/>
                    </a:lnT>
                    <a:lnB>
                      <a:noFill/>
                    </a:lnB>
                  </a:tcPr>
                </a:tc>
                <a:tc>
                  <a:txBody>
                    <a:bodyPr/>
                    <a:lstStyle/>
                    <a:p>
                      <a:pPr algn="ct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Break</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lgn="ct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Break</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lgn="ct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Break</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r>
              <a:tr h="263471">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w="12700" cap="flat" cmpd="sng" algn="ctr">
                      <a:solidFill>
                        <a:srgbClr val="579305"/>
                      </a:solidFill>
                      <a:prstDash val="solid"/>
                      <a:round/>
                      <a:headEnd type="none" w="med" len="med"/>
                      <a:tailEnd type="none" w="med" len="med"/>
                    </a:lnR>
                    <a:lnT>
                      <a:noFill/>
                    </a:lnT>
                    <a:lnB w="12700" cap="flat" cmpd="sng" algn="ctr">
                      <a:solidFill>
                        <a:srgbClr val="579305"/>
                      </a:solidFill>
                      <a:prstDash val="solid"/>
                      <a:round/>
                      <a:headEnd type="none" w="med" len="med"/>
                      <a:tailEnd type="none" w="med" len="med"/>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 module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a:noFill/>
                    </a:lnT>
                    <a:lnB>
                      <a:noFill/>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 module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 module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 module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r>
              <a:tr h="263471">
                <a:tc>
                  <a:txBody>
                    <a:bodyPr/>
                    <a:lstStyle/>
                    <a:p>
                      <a:pPr algn="ct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LUNCH</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lgn="ct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LUNCH</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a:noFill/>
                    </a:lnT>
                    <a:lnB>
                      <a:noFill/>
                    </a:lnB>
                  </a:tcPr>
                </a:tc>
                <a:tc>
                  <a:txBody>
                    <a:bodyPr/>
                    <a:lstStyle/>
                    <a:p>
                      <a:pPr algn="ct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LUNCH</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lgn="ct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LUNCH</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lgn="ct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LUNCH</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r>
              <a:tr h="263471">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 module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 module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a:noFill/>
                    </a:lnT>
                    <a:lnB>
                      <a:noFill/>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 module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 module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a:noFill/>
                    </a:lnR>
                    <a:lnT w="12700" cap="flat" cmpd="sng" algn="ctr">
                      <a:solidFill>
                        <a:srgbClr val="579305"/>
                      </a:solidFill>
                      <a:prstDash val="solid"/>
                      <a:round/>
                      <a:headEnd type="none" w="med" len="med"/>
                      <a:tailEnd type="none" w="med" len="med"/>
                    </a:lnT>
                    <a:lnB>
                      <a:noFill/>
                    </a:lnB>
                  </a:tcPr>
                </a:tc>
              </a:tr>
              <a:tr h="263471">
                <a:tc>
                  <a:txBody>
                    <a:bodyPr/>
                    <a:lstStyle/>
                    <a:p>
                      <a:pPr algn="ct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Break</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lgn="ct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Break</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a:noFill/>
                    </a:lnT>
                    <a:lnB>
                      <a:noFill/>
                    </a:lnB>
                  </a:tcPr>
                </a:tc>
                <a:tc>
                  <a:txBody>
                    <a:bodyPr/>
                    <a:lstStyle/>
                    <a:p>
                      <a:pPr algn="ct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Break</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lgn="ct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Break</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lgn="ct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a:noFill/>
                    </a:lnR>
                    <a:lnT>
                      <a:noFill/>
                    </a:lnT>
                    <a:lnB>
                      <a:noFill/>
                    </a:lnB>
                  </a:tcPr>
                </a:tc>
              </a:tr>
              <a:tr h="263471">
                <a:tc>
                  <a:txBody>
                    <a:bodyPr/>
                    <a:lstStyle/>
                    <a:p>
                      <a:pPr algn="ctr">
                        <a:spcBef>
                          <a:spcPts val="200"/>
                        </a:spcBef>
                        <a:spcAft>
                          <a:spcPts val="200"/>
                        </a:spcAft>
                      </a:pPr>
                      <a:r>
                        <a:rPr lang="en-GB" sz="950" dirty="0">
                          <a:effectLst/>
                          <a:latin typeface="Tahoma" panose="020B0604030504040204" pitchFamily="34" charset="0"/>
                          <a:ea typeface="Times New Roman" panose="02020603050405020304" pitchFamily="18" charset="0"/>
                          <a:cs typeface="Times New Roman" panose="02020603050405020304" pitchFamily="18" charset="0"/>
                        </a:rPr>
                        <a:t>90’ module</a:t>
                      </a:r>
                      <a:endParaRPr lang="en-GB"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 module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a:noFill/>
                    </a:lnT>
                    <a:lnB>
                      <a:noFill/>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 module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lgn="ct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 module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lgn="ctr">
                        <a:spcBef>
                          <a:spcPts val="200"/>
                        </a:spcBef>
                        <a:spcAft>
                          <a:spcPts val="200"/>
                        </a:spcAft>
                      </a:pPr>
                      <a:r>
                        <a:rPr lang="en-GB" sz="950" dirty="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a:noFill/>
                    </a:lnR>
                    <a:lnT>
                      <a:noFill/>
                    </a:lnT>
                    <a:lnB>
                      <a:noFill/>
                    </a:lnB>
                  </a:tcPr>
                </a:tc>
              </a:tr>
            </a:tbl>
          </a:graphicData>
        </a:graphic>
      </p:graphicFrame>
      <p:sp>
        <p:nvSpPr>
          <p:cNvPr id="4" name="Rectangle 1"/>
          <p:cNvSpPr>
            <a:spLocks noChangeArrowheads="1"/>
          </p:cNvSpPr>
          <p:nvPr/>
        </p:nvSpPr>
        <p:spPr bwMode="auto">
          <a:xfrm>
            <a:off x="1700756" y="339082"/>
            <a:ext cx="5755102" cy="810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152352" rIns="91440" bIns="101568"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b="1" i="0" u="none" strike="noStrike" cap="none" normalizeH="0" baseline="0" dirty="0" smtClean="0">
                <a:ln>
                  <a:noFill/>
                </a:ln>
                <a:solidFill>
                  <a:srgbClr val="004386"/>
                </a:solidFill>
                <a:effectLst/>
                <a:latin typeface="Tahoma" panose="020B0604030504040204" pitchFamily="34" charset="0"/>
                <a:ea typeface="MS PGothic" panose="020B0600070205080204" pitchFamily="34" charset="-128"/>
                <a:cs typeface="Arial" panose="020B0604020202020204" pitchFamily="34" charset="0"/>
              </a:rPr>
              <a:t>E</a:t>
            </a:r>
            <a:r>
              <a:rPr kumimoji="0" lang="en-GB" altLang="en-US" b="1" i="0" u="none" strike="noStrike" cap="none" normalizeH="0" baseline="0" dirty="0" smtClean="0" bmk="">
                <a:ln>
                  <a:noFill/>
                </a:ln>
                <a:solidFill>
                  <a:srgbClr val="004386"/>
                </a:solidFill>
                <a:effectLst/>
                <a:latin typeface="Tahoma" panose="020B0604030504040204" pitchFamily="34" charset="0"/>
                <a:ea typeface="MS PGothic" panose="020B0600070205080204" pitchFamily="34" charset="-128"/>
                <a:cs typeface="Arial" panose="020B0604020202020204" pitchFamily="34" charset="0"/>
              </a:rPr>
              <a:t>xamples of training sessions of various lengths</a:t>
            </a:r>
            <a:endParaRPr kumimoji="0" lang="en-GB" altLang="en-US" b="1" i="0" u="none" strike="noStrike" cap="none" normalizeH="0" baseline="0" dirty="0" smtClean="0">
              <a:ln>
                <a:noFill/>
              </a:ln>
              <a:solidFill>
                <a:srgbClr val="004386"/>
              </a:solidFill>
              <a:effectLst/>
              <a:latin typeface="Tahoma" panose="020B0604030504040204" pitchFamily="34" charset="0"/>
              <a:ea typeface="MS PGothic" panose="020B0600070205080204" pitchFamily="34" charset="-128"/>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14709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4071082433"/>
              </p:ext>
            </p:extLst>
          </p:nvPr>
        </p:nvGraphicFramePr>
        <p:xfrm>
          <a:off x="945397" y="526937"/>
          <a:ext cx="7330697" cy="6106337"/>
        </p:xfrm>
        <a:graphic>
          <a:graphicData uri="http://schemas.openxmlformats.org/drawingml/2006/table">
            <a:tbl>
              <a:tblPr firstRow="1" firstCol="1" bandRow="1"/>
              <a:tblGrid>
                <a:gridCol w="622058"/>
                <a:gridCol w="539828"/>
                <a:gridCol w="2698378"/>
                <a:gridCol w="215475"/>
                <a:gridCol w="3254958"/>
              </a:tblGrid>
              <a:tr h="588936">
                <a:tc gridSpan="3">
                  <a:txBody>
                    <a:bodyPr/>
                    <a:lstStyle/>
                    <a:p>
                      <a:pPr algn="ctr">
                        <a:spcBef>
                          <a:spcPts val="200"/>
                        </a:spcBef>
                        <a:spcAft>
                          <a:spcPts val="200"/>
                        </a:spcAft>
                      </a:pPr>
                      <a:r>
                        <a:rPr lang="en-GB" sz="950" b="1" i="1" dirty="0">
                          <a:effectLst/>
                          <a:latin typeface="Tahoma" panose="020B0604030504040204" pitchFamily="34" charset="0"/>
                          <a:ea typeface="Times New Roman" panose="02020603050405020304" pitchFamily="18" charset="0"/>
                          <a:cs typeface="Times New Roman" panose="02020603050405020304" pitchFamily="18" charset="0"/>
                        </a:rPr>
                        <a:t>A one-day training on Sphere for field practitioners who have not yet used Sphere in their work</a:t>
                      </a:r>
                      <a:endParaRPr lang="en-GB"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solidFill>
                      <a:srgbClr val="E9F7CB"/>
                    </a:solidFill>
                  </a:tcPr>
                </a:tc>
                <a:tc hMerge="1">
                  <a:txBody>
                    <a:bodyPr/>
                    <a:lstStyle/>
                    <a:p>
                      <a:endParaRPr lang="en-GB"/>
                    </a:p>
                  </a:txBody>
                  <a:tcPr/>
                </a:tc>
                <a:tc hMerge="1">
                  <a:txBody>
                    <a:bodyPr/>
                    <a:lstStyle/>
                    <a:p>
                      <a:endParaRPr lang="en-GB"/>
                    </a:p>
                  </a:txBody>
                  <a:tcPr/>
                </a:tc>
                <a:tc>
                  <a:txBody>
                    <a:bodyPr/>
                    <a:lstStyle/>
                    <a:p>
                      <a:pPr algn="ctr">
                        <a:spcBef>
                          <a:spcPts val="200"/>
                        </a:spcBef>
                        <a:spcAft>
                          <a:spcPts val="200"/>
                        </a:spcAft>
                      </a:pPr>
                      <a:r>
                        <a:rPr lang="en-GB" sz="950" b="1" i="1">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solidFill>
                      <a:srgbClr val="E9F7CB"/>
                    </a:solidFill>
                  </a:tcPr>
                </a:tc>
                <a:tc>
                  <a:txBody>
                    <a:bodyPr/>
                    <a:lstStyle/>
                    <a:p>
                      <a:pPr algn="ctr">
                        <a:spcBef>
                          <a:spcPts val="200"/>
                        </a:spcBef>
                        <a:spcAft>
                          <a:spcPts val="200"/>
                        </a:spcAft>
                      </a:pPr>
                      <a:r>
                        <a:rPr lang="en-GB" sz="950" b="1" i="1">
                          <a:effectLst/>
                          <a:latin typeface="Tahoma" panose="020B0604030504040204" pitchFamily="34" charset="0"/>
                          <a:ea typeface="Times New Roman" panose="02020603050405020304" pitchFamily="18" charset="0"/>
                          <a:cs typeface="Times New Roman" panose="02020603050405020304" pitchFamily="18" charset="0"/>
                        </a:rPr>
                        <a:t>A half-day awareness raising on Sphere for a mixed experimented audience during a wider regional coordination meeting</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solidFill>
                      <a:srgbClr val="E9F7CB"/>
                    </a:solidFill>
                  </a:tcPr>
                </a:tc>
              </a:tr>
              <a:tr h="392624">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8.30</a:t>
                      </a:r>
                      <a:br>
                        <a:rPr lang="en-GB" sz="950">
                          <a:effectLst/>
                          <a:latin typeface="Tahoma" panose="020B0604030504040204" pitchFamily="34" charset="0"/>
                          <a:ea typeface="Times New Roman" panose="02020603050405020304" pitchFamily="18" charset="0"/>
                          <a:cs typeface="Times New Roman" panose="02020603050405020304" pitchFamily="18" charset="0"/>
                        </a:rPr>
                      </a:br>
                      <a:r>
                        <a:rPr lang="en-GB" sz="950">
                          <a:effectLst/>
                          <a:latin typeface="Tahoma" panose="020B0604030504040204" pitchFamily="34" charset="0"/>
                          <a:ea typeface="Times New Roman" panose="02020603050405020304" pitchFamily="18" charset="0"/>
                          <a:cs typeface="Times New Roman" panose="02020603050405020304" pitchFamily="18" charset="0"/>
                        </a:rPr>
                        <a:t>9.00</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30’</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dirty="0">
                          <a:effectLst/>
                          <a:latin typeface="Tahoma" panose="020B0604030504040204" pitchFamily="34" charset="0"/>
                          <a:ea typeface="Times New Roman" panose="02020603050405020304" pitchFamily="18" charset="0"/>
                          <a:cs typeface="Times New Roman" panose="02020603050405020304" pitchFamily="18" charset="0"/>
                        </a:rPr>
                        <a:t>Opening</a:t>
                      </a:r>
                      <a:br>
                        <a:rPr lang="en-GB" sz="950" dirty="0">
                          <a:effectLst/>
                          <a:latin typeface="Tahoma" panose="020B0604030504040204" pitchFamily="34" charset="0"/>
                          <a:ea typeface="Times New Roman" panose="02020603050405020304" pitchFamily="18" charset="0"/>
                          <a:cs typeface="Times New Roman" panose="02020603050405020304" pitchFamily="18" charset="0"/>
                        </a:rPr>
                      </a:br>
                      <a:r>
                        <a:rPr lang="en-GB" sz="950" dirty="0">
                          <a:effectLst/>
                          <a:latin typeface="Tahoma" panose="020B0604030504040204" pitchFamily="34" charset="0"/>
                          <a:ea typeface="Times New Roman" panose="02020603050405020304" pitchFamily="18" charset="0"/>
                          <a:cs typeface="Times New Roman" panose="02020603050405020304" pitchFamily="18" charset="0"/>
                        </a:rPr>
                        <a:t>Introduction to the training</a:t>
                      </a:r>
                      <a:endParaRPr lang="en-GB"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solidFill>
                      <a:srgbClr val="E9F7CB"/>
                    </a:solidFill>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Introduction</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r>
              <a:tr h="657818">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9.00</a:t>
                      </a:r>
                      <a:br>
                        <a:rPr lang="en-GB" sz="950">
                          <a:effectLst/>
                          <a:latin typeface="Tahoma" panose="020B0604030504040204" pitchFamily="34" charset="0"/>
                          <a:ea typeface="Times New Roman" panose="02020603050405020304" pitchFamily="18" charset="0"/>
                          <a:cs typeface="Times New Roman" panose="02020603050405020304" pitchFamily="18" charset="0"/>
                        </a:rPr>
                      </a:br>
                      <a:r>
                        <a:rPr lang="en-GB" sz="950">
                          <a:effectLst/>
                          <a:latin typeface="Tahoma" panose="020B0604030504040204" pitchFamily="34" charset="0"/>
                          <a:ea typeface="Times New Roman" panose="02020603050405020304" pitchFamily="18" charset="0"/>
                          <a:cs typeface="Times New Roman" panose="02020603050405020304" pitchFamily="18" charset="0"/>
                        </a:rPr>
                        <a:t>10.30</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dirty="0">
                          <a:effectLst/>
                          <a:latin typeface="Tahoma" panose="020B0604030504040204" pitchFamily="34" charset="0"/>
                          <a:ea typeface="Times New Roman" panose="02020603050405020304" pitchFamily="18" charset="0"/>
                          <a:cs typeface="Times New Roman" panose="02020603050405020304" pitchFamily="18" charset="0"/>
                        </a:rPr>
                        <a:t>Module A1 – Sphere: a brief tour</a:t>
                      </a:r>
                      <a:endParaRPr lang="en-GB" sz="1000" dirty="0">
                        <a:effectLst/>
                        <a:latin typeface="Tahoma" panose="020B0604030504040204" pitchFamily="34" charset="0"/>
                        <a:ea typeface="Times New Roman" panose="02020603050405020304" pitchFamily="18" charset="0"/>
                        <a:cs typeface="Times New Roman" panose="02020603050405020304" pitchFamily="18" charset="0"/>
                      </a:endParaRPr>
                    </a:p>
                    <a:p>
                      <a:pPr>
                        <a:spcBef>
                          <a:spcPts val="200"/>
                        </a:spcBef>
                        <a:spcAft>
                          <a:spcPts val="200"/>
                        </a:spcAft>
                      </a:pPr>
                      <a:r>
                        <a:rPr lang="en-GB" sz="950" i="1" dirty="0">
                          <a:effectLst/>
                          <a:latin typeface="Tahoma" panose="020B0604030504040204" pitchFamily="34" charset="0"/>
                          <a:ea typeface="Times New Roman" panose="02020603050405020304" pitchFamily="18" charset="0"/>
                          <a:cs typeface="Times New Roman" panose="02020603050405020304" pitchFamily="18" charset="0"/>
                        </a:rPr>
                        <a:t>What is Sphere about?</a:t>
                      </a:r>
                      <a:endParaRPr lang="en-GB"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solidFill>
                      <a:srgbClr val="E9F7CB"/>
                    </a:solidFill>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Module C3 – Sphere and the national authorities</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p>
                      <a:pP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How can Sphere be used to support engagement with and by national authorities?</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r>
              <a:tr h="196312">
                <a:tc>
                  <a:txBody>
                    <a:bodyPr/>
                    <a:lstStyle/>
                    <a:p>
                      <a:pP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30’</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Break</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solidFill>
                      <a:srgbClr val="E9F7CB"/>
                    </a:solidFill>
                  </a:tcPr>
                </a:tc>
                <a:tc>
                  <a:txBody>
                    <a:bodyPr/>
                    <a:lstStyle/>
                    <a:p>
                      <a:pP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Break</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r>
              <a:tr h="1050441">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11.00</a:t>
                      </a:r>
                      <a:br>
                        <a:rPr lang="en-GB" sz="950">
                          <a:effectLst/>
                          <a:latin typeface="Tahoma" panose="020B0604030504040204" pitchFamily="34" charset="0"/>
                          <a:ea typeface="Times New Roman" panose="02020603050405020304" pitchFamily="18" charset="0"/>
                          <a:cs typeface="Times New Roman" panose="02020603050405020304" pitchFamily="18" charset="0"/>
                        </a:rPr>
                      </a:br>
                      <a:r>
                        <a:rPr lang="en-GB" sz="950">
                          <a:effectLst/>
                          <a:latin typeface="Tahoma" panose="020B0604030504040204" pitchFamily="34" charset="0"/>
                          <a:ea typeface="Times New Roman" panose="02020603050405020304" pitchFamily="18" charset="0"/>
                          <a:cs typeface="Times New Roman" panose="02020603050405020304" pitchFamily="18" charset="0"/>
                        </a:rPr>
                        <a:t>12.30</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Module C2 – Sphere and accountability to the affected population</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p>
                      <a:pP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How can you use Sphere as a tool to build accountability with affected communities?</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solidFill>
                      <a:srgbClr val="E9F7CB"/>
                    </a:solidFill>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Module B5 – Sphere and coordination</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p>
                      <a:pP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How can you use Sphere to facilitate effective coordination?</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Evaluation</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r>
              <a:tr h="588936">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60’</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Lunch</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solidFill>
                      <a:srgbClr val="E9F7CB"/>
                    </a:solidFill>
                  </a:tcPr>
                </a:tc>
                <a:tc>
                  <a:txBody>
                    <a:bodyPr/>
                    <a:lstStyle/>
                    <a:p>
                      <a:pPr algn="ctr">
                        <a:spcBef>
                          <a:spcPts val="200"/>
                        </a:spcBef>
                        <a:spcAft>
                          <a:spcPts val="200"/>
                        </a:spcAft>
                      </a:pPr>
                      <a:r>
                        <a:rPr lang="en-GB" sz="950" b="1" i="1">
                          <a:effectLst/>
                          <a:latin typeface="Tahoma" panose="020B0604030504040204" pitchFamily="34" charset="0"/>
                          <a:ea typeface="Times New Roman" panose="02020603050405020304" pitchFamily="18" charset="0"/>
                          <a:cs typeface="Times New Roman" panose="02020603050405020304" pitchFamily="18" charset="0"/>
                        </a:rPr>
                        <a:t>A half-day awareness raising on Sphere for a mixed audience on the spot of an emergency</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solidFill>
                      <a:srgbClr val="E9F7CB"/>
                    </a:solidFill>
                  </a:tcPr>
                </a:tc>
              </a:tr>
              <a:tr h="923012">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13.30</a:t>
                      </a:r>
                      <a:br>
                        <a:rPr lang="en-GB" sz="950">
                          <a:effectLst/>
                          <a:latin typeface="Tahoma" panose="020B0604030504040204" pitchFamily="34" charset="0"/>
                          <a:ea typeface="Times New Roman" panose="02020603050405020304" pitchFamily="18" charset="0"/>
                          <a:cs typeface="Times New Roman" panose="02020603050405020304" pitchFamily="18" charset="0"/>
                        </a:rPr>
                      </a:br>
                      <a:r>
                        <a:rPr lang="en-GB" sz="950">
                          <a:effectLst/>
                          <a:latin typeface="Tahoma" panose="020B0604030504040204" pitchFamily="34" charset="0"/>
                          <a:ea typeface="Times New Roman" panose="02020603050405020304" pitchFamily="18" charset="0"/>
                          <a:cs typeface="Times New Roman" panose="02020603050405020304" pitchFamily="18" charset="0"/>
                        </a:rPr>
                        <a:t>15.00</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Module A5 – Sphere in your operating local context</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p>
                      <a:pP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What and how should you contextualise?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solidFill>
                      <a:srgbClr val="E9F7CB"/>
                    </a:solidFill>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Introduction</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Module A3 – The Sphere person</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p>
                      <a:pP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What is Sphere and how shall I implement the minimum standards?</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r>
              <a:tr h="196312">
                <a:tc>
                  <a:txBody>
                    <a:bodyPr/>
                    <a:lstStyle/>
                    <a:p>
                      <a:pP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30’</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Break</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solidFill>
                      <a:srgbClr val="E9F7CB"/>
                    </a:solidFill>
                  </a:tcPr>
                </a:tc>
                <a:tc>
                  <a:txBody>
                    <a:bodyPr/>
                    <a:lstStyle/>
                    <a:p>
                      <a:pP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Break</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r>
              <a:tr h="1050441">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15.30</a:t>
                      </a:r>
                      <a:br>
                        <a:rPr lang="en-GB" sz="950">
                          <a:effectLst/>
                          <a:latin typeface="Tahoma" panose="020B0604030504040204" pitchFamily="34" charset="0"/>
                          <a:ea typeface="Times New Roman" panose="02020603050405020304" pitchFamily="18" charset="0"/>
                          <a:cs typeface="Times New Roman" panose="02020603050405020304" pitchFamily="18" charset="0"/>
                        </a:rPr>
                      </a:br>
                      <a:r>
                        <a:rPr lang="en-GB" sz="950">
                          <a:effectLst/>
                          <a:latin typeface="Tahoma" panose="020B0604030504040204" pitchFamily="34" charset="0"/>
                          <a:ea typeface="Times New Roman" panose="02020603050405020304" pitchFamily="18" charset="0"/>
                          <a:cs typeface="Times New Roman" panose="02020603050405020304" pitchFamily="18" charset="0"/>
                        </a:rPr>
                        <a:t>17.00</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90’</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Module B1 – Sphere and the project cycle: an overview</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p>
                      <a:pP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How can you use Sphere throughout the different phases of the project cycle?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solidFill>
                      <a:srgbClr val="E9F7CB"/>
                    </a:solidFill>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Module C1 – Sphere and the stakeholders involved in humanitarian response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p>
                      <a:pPr>
                        <a:spcBef>
                          <a:spcPts val="200"/>
                        </a:spcBef>
                        <a:spcAft>
                          <a:spcPts val="200"/>
                        </a:spcAft>
                      </a:pPr>
                      <a:r>
                        <a:rPr lang="en-GB" sz="950" i="1">
                          <a:effectLst/>
                          <a:latin typeface="Tahoma" panose="020B0604030504040204" pitchFamily="34" charset="0"/>
                          <a:ea typeface="Times New Roman" panose="02020603050405020304" pitchFamily="18" charset="0"/>
                          <a:cs typeface="Times New Roman" panose="02020603050405020304" pitchFamily="18" charset="0"/>
                        </a:rPr>
                        <a:t>How can Sphere support stakeholders in implementing their strategies/actions?</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r>
              <a:tr h="461505">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17.00</a:t>
                      </a:r>
                      <a:br>
                        <a:rPr lang="en-GB" sz="950">
                          <a:effectLst/>
                          <a:latin typeface="Tahoma" panose="020B0604030504040204" pitchFamily="34" charset="0"/>
                          <a:ea typeface="Times New Roman" panose="02020603050405020304" pitchFamily="18" charset="0"/>
                          <a:cs typeface="Times New Roman" panose="02020603050405020304" pitchFamily="18" charset="0"/>
                        </a:rPr>
                      </a:br>
                      <a:r>
                        <a:rPr lang="en-GB" sz="950">
                          <a:effectLst/>
                          <a:latin typeface="Tahoma" panose="020B0604030504040204" pitchFamily="34" charset="0"/>
                          <a:ea typeface="Times New Roman" panose="02020603050405020304" pitchFamily="18" charset="0"/>
                          <a:cs typeface="Times New Roman" panose="02020603050405020304" pitchFamily="18" charset="0"/>
                        </a:rPr>
                        <a:t>17.30</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30’</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Training evaluation</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Closure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c>
                  <a:txBody>
                    <a:bodyPr/>
                    <a:lstStyle/>
                    <a:p>
                      <a:pPr>
                        <a:spcBef>
                          <a:spcPts val="200"/>
                        </a:spcBef>
                        <a:spcAft>
                          <a:spcPts val="200"/>
                        </a:spcAft>
                      </a:pPr>
                      <a:r>
                        <a:rPr lang="en-GB" sz="950">
                          <a:effectLst/>
                          <a:latin typeface="Tahoma" panose="020B0604030504040204" pitchFamily="34" charset="0"/>
                          <a:ea typeface="Times New Roman" panose="02020603050405020304" pitchFamily="18" charset="0"/>
                          <a:cs typeface="Times New Roman" panose="02020603050405020304" pitchFamily="18" charset="0"/>
                        </a:rPr>
                        <a:t>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solidFill>
                      <a:srgbClr val="E9F7CB"/>
                    </a:solidFill>
                  </a:tcPr>
                </a:tc>
                <a:tc>
                  <a:txBody>
                    <a:bodyPr/>
                    <a:lstStyle/>
                    <a:p>
                      <a:pPr>
                        <a:spcBef>
                          <a:spcPts val="200"/>
                        </a:spcBef>
                        <a:spcAft>
                          <a:spcPts val="200"/>
                        </a:spcAft>
                      </a:pPr>
                      <a:r>
                        <a:rPr lang="en-GB" sz="950" dirty="0">
                          <a:effectLst/>
                          <a:latin typeface="Tahoma" panose="020B0604030504040204" pitchFamily="34" charset="0"/>
                          <a:ea typeface="Times New Roman" panose="02020603050405020304" pitchFamily="18" charset="0"/>
                          <a:cs typeface="Times New Roman" panose="02020603050405020304" pitchFamily="18" charset="0"/>
                        </a:rPr>
                        <a:t>Evaluation</a:t>
                      </a:r>
                      <a:endParaRPr lang="en-GB"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579305"/>
                      </a:solidFill>
                      <a:prstDash val="solid"/>
                      <a:round/>
                      <a:headEnd type="none" w="med" len="med"/>
                      <a:tailEnd type="none" w="med" len="med"/>
                    </a:lnL>
                    <a:lnR w="12700" cap="flat" cmpd="sng" algn="ctr">
                      <a:solidFill>
                        <a:srgbClr val="579305"/>
                      </a:solidFill>
                      <a:prstDash val="solid"/>
                      <a:round/>
                      <a:headEnd type="none" w="med" len="med"/>
                      <a:tailEnd type="none" w="med" len="med"/>
                    </a:lnR>
                    <a:lnT w="12700" cap="flat" cmpd="sng" algn="ctr">
                      <a:solidFill>
                        <a:srgbClr val="579305"/>
                      </a:solidFill>
                      <a:prstDash val="solid"/>
                      <a:round/>
                      <a:headEnd type="none" w="med" len="med"/>
                      <a:tailEnd type="none" w="med" len="med"/>
                    </a:lnT>
                    <a:lnB w="12700" cap="flat" cmpd="sng" algn="ctr">
                      <a:solidFill>
                        <a:srgbClr val="579305"/>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9729922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PART A: </a:t>
            </a:r>
            <a:r>
              <a:rPr lang="en-GB" dirty="0" smtClean="0"/>
              <a:t/>
            </a:r>
            <a:br>
              <a:rPr lang="en-GB" dirty="0" smtClean="0"/>
            </a:br>
            <a:r>
              <a:rPr lang="en-GB" dirty="0" smtClean="0"/>
              <a:t>Key </a:t>
            </a:r>
            <a:r>
              <a:rPr lang="en-GB" dirty="0"/>
              <a:t>information </a:t>
            </a:r>
            <a:r>
              <a:rPr lang="en-GB" dirty="0" smtClean="0"/>
              <a:t>about the </a:t>
            </a:r>
            <a:br>
              <a:rPr lang="en-GB" dirty="0" smtClean="0"/>
            </a:br>
            <a:r>
              <a:rPr lang="en-GB" dirty="0" smtClean="0"/>
              <a:t>Sphere </a:t>
            </a:r>
            <a:r>
              <a:rPr lang="en-GB" dirty="0"/>
              <a:t>Training </a:t>
            </a:r>
            <a:r>
              <a:rPr lang="en-GB" dirty="0" smtClean="0"/>
              <a:t>Package 2015</a:t>
            </a:r>
            <a:endParaRPr lang="en-GB" dirty="0"/>
          </a:p>
        </p:txBody>
      </p:sp>
      <p:sp>
        <p:nvSpPr>
          <p:cNvPr id="8" name="Footer Placeholder 4"/>
          <p:cNvSpPr txBox="1">
            <a:spLocks/>
          </p:cNvSpPr>
          <p:nvPr/>
        </p:nvSpPr>
        <p:spPr>
          <a:xfrm>
            <a:off x="457199" y="6329599"/>
            <a:ext cx="6302244" cy="437687"/>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pPr>
            <a:r>
              <a:rPr lang="en-GB" dirty="0"/>
              <a:t>PART A: Key information </a:t>
            </a:r>
            <a:r>
              <a:rPr lang="en-GB" dirty="0" smtClean="0"/>
              <a:t>about the </a:t>
            </a:r>
            <a:r>
              <a:rPr lang="en-GB" dirty="0"/>
              <a:t>Sphere Training Package </a:t>
            </a:r>
            <a:r>
              <a:rPr lang="en-GB" dirty="0" smtClean="0"/>
              <a:t>2015</a:t>
            </a:r>
          </a:p>
          <a:p>
            <a:pPr>
              <a:lnSpc>
                <a:spcPct val="120000"/>
              </a:lnSpc>
            </a:pPr>
            <a:r>
              <a:rPr lang="en-GB" dirty="0" smtClean="0"/>
              <a:t>Sphere Training Package 2015</a:t>
            </a:r>
          </a:p>
        </p:txBody>
      </p:sp>
      <p:pic>
        <p:nvPicPr>
          <p:cNvPr id="9" name="Picture 8" descr="3-cogs-C.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4344" y="2618884"/>
            <a:ext cx="2438400" cy="2298192"/>
          </a:xfrm>
          <a:prstGeom prst="rect">
            <a:avLst/>
          </a:prstGeom>
        </p:spPr>
      </p:pic>
    </p:spTree>
    <p:extLst>
      <p:ext uri="{BB962C8B-B14F-4D97-AF65-F5344CB8AC3E}">
        <p14:creationId xmlns:p14="http://schemas.microsoft.com/office/powerpoint/2010/main" val="35169065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4. </a:t>
            </a:r>
            <a:r>
              <a:rPr lang="en-GB" dirty="0" smtClean="0"/>
              <a:t>Conduct </a:t>
            </a:r>
            <a:r>
              <a:rPr lang="en-GB" dirty="0"/>
              <a:t>your Sphere training</a:t>
            </a:r>
          </a:p>
        </p:txBody>
      </p:sp>
      <p:sp>
        <p:nvSpPr>
          <p:cNvPr id="4" name="Content Placeholder 3"/>
          <p:cNvSpPr>
            <a:spLocks noGrp="1"/>
          </p:cNvSpPr>
          <p:nvPr>
            <p:ph idx="1"/>
          </p:nvPr>
        </p:nvSpPr>
        <p:spPr>
          <a:xfrm>
            <a:off x="457201" y="1340442"/>
            <a:ext cx="3497396" cy="2252322"/>
          </a:xfrm>
        </p:spPr>
        <p:txBody>
          <a:bodyPr/>
          <a:lstStyle/>
          <a:p>
            <a:r>
              <a:rPr lang="en-GB" dirty="0"/>
              <a:t>How can you make the most of the training itself?</a:t>
            </a:r>
          </a:p>
        </p:txBody>
      </p:sp>
      <p:sp>
        <p:nvSpPr>
          <p:cNvPr id="5" name="Footer Placeholder 4"/>
          <p:cNvSpPr txBox="1">
            <a:spLocks/>
          </p:cNvSpPr>
          <p:nvPr/>
        </p:nvSpPr>
        <p:spPr>
          <a:xfrm>
            <a:off x="457199" y="6329599"/>
            <a:ext cx="6302244" cy="437687"/>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pPr>
            <a:r>
              <a:rPr lang="en-GB" dirty="0"/>
              <a:t>PART C: </a:t>
            </a:r>
            <a:r>
              <a:rPr lang="en-GB" dirty="0" smtClean="0"/>
              <a:t>Your </a:t>
            </a:r>
            <a:r>
              <a:rPr lang="en-GB" dirty="0"/>
              <a:t>Sphere training </a:t>
            </a:r>
            <a:r>
              <a:rPr lang="en-GB" dirty="0" smtClean="0"/>
              <a:t>in </a:t>
            </a:r>
            <a:r>
              <a:rPr lang="en-GB" dirty="0"/>
              <a:t>5 steps</a:t>
            </a:r>
          </a:p>
          <a:p>
            <a:pPr>
              <a:lnSpc>
                <a:spcPct val="120000"/>
              </a:lnSpc>
            </a:pPr>
            <a:r>
              <a:rPr lang="en-GB" dirty="0" smtClean="0"/>
              <a:t>Sphere Training Package 2015</a:t>
            </a:r>
          </a:p>
        </p:txBody>
      </p:sp>
      <p:pic>
        <p:nvPicPr>
          <p:cNvPr id="6" name="Picture 5" descr="puppets with jigsaws shutterstock_8837617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02450" y="1896245"/>
            <a:ext cx="4459133" cy="3665407"/>
          </a:xfrm>
          <a:prstGeom prst="rect">
            <a:avLst/>
          </a:prstGeom>
        </p:spPr>
      </p:pic>
    </p:spTree>
    <p:extLst>
      <p:ext uri="{BB962C8B-B14F-4D97-AF65-F5344CB8AC3E}">
        <p14:creationId xmlns:p14="http://schemas.microsoft.com/office/powerpoint/2010/main" val="13715963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271357" y="1258134"/>
            <a:ext cx="4019149" cy="4019149"/>
          </a:xfrm>
          <a:prstGeom prst="rect">
            <a:avLst/>
          </a:prstGeom>
          <a:effectLst>
            <a:softEdge rad="368300"/>
          </a:effectLst>
        </p:spPr>
      </p:pic>
      <p:sp>
        <p:nvSpPr>
          <p:cNvPr id="3" name="Title 2"/>
          <p:cNvSpPr>
            <a:spLocks noGrp="1"/>
          </p:cNvSpPr>
          <p:nvPr>
            <p:ph type="title"/>
          </p:nvPr>
        </p:nvSpPr>
        <p:spPr/>
        <p:txBody>
          <a:bodyPr/>
          <a:lstStyle/>
          <a:p>
            <a:r>
              <a:rPr lang="en-GB" dirty="0"/>
              <a:t>5. </a:t>
            </a:r>
            <a:r>
              <a:rPr lang="en-GB" dirty="0" smtClean="0"/>
              <a:t>Evaluate </a:t>
            </a:r>
            <a:r>
              <a:rPr lang="en-GB" dirty="0"/>
              <a:t>the training </a:t>
            </a:r>
            <a:r>
              <a:rPr lang="en-GB" dirty="0" smtClean="0"/>
              <a:t>&amp; Follow </a:t>
            </a:r>
            <a:r>
              <a:rPr lang="en-GB" dirty="0"/>
              <a:t>up with the learning cycle</a:t>
            </a:r>
          </a:p>
        </p:txBody>
      </p:sp>
      <p:sp>
        <p:nvSpPr>
          <p:cNvPr id="5" name="Footer Placeholder 4"/>
          <p:cNvSpPr txBox="1">
            <a:spLocks/>
          </p:cNvSpPr>
          <p:nvPr/>
        </p:nvSpPr>
        <p:spPr>
          <a:xfrm>
            <a:off x="457199" y="6329599"/>
            <a:ext cx="6302244" cy="437687"/>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pPr>
            <a:r>
              <a:rPr lang="en-GB" dirty="0"/>
              <a:t>PART C: </a:t>
            </a:r>
            <a:r>
              <a:rPr lang="en-GB" dirty="0" smtClean="0"/>
              <a:t>Your </a:t>
            </a:r>
            <a:r>
              <a:rPr lang="en-GB" dirty="0"/>
              <a:t>Sphere training </a:t>
            </a:r>
            <a:r>
              <a:rPr lang="en-GB" dirty="0" smtClean="0"/>
              <a:t>in </a:t>
            </a:r>
            <a:r>
              <a:rPr lang="en-GB" dirty="0"/>
              <a:t>5 steps</a:t>
            </a:r>
          </a:p>
          <a:p>
            <a:pPr>
              <a:lnSpc>
                <a:spcPct val="120000"/>
              </a:lnSpc>
            </a:pPr>
            <a:r>
              <a:rPr lang="en-GB" dirty="0" smtClean="0"/>
              <a:t>Sphere Training Package 2015</a:t>
            </a:r>
          </a:p>
        </p:txBody>
      </p:sp>
      <p:sp>
        <p:nvSpPr>
          <p:cNvPr id="4" name="Content Placeholder 3"/>
          <p:cNvSpPr>
            <a:spLocks noGrp="1"/>
          </p:cNvSpPr>
          <p:nvPr>
            <p:ph idx="1"/>
          </p:nvPr>
        </p:nvSpPr>
        <p:spPr>
          <a:xfrm>
            <a:off x="457200" y="1340442"/>
            <a:ext cx="3762643" cy="1705771"/>
          </a:xfrm>
        </p:spPr>
        <p:txBody>
          <a:bodyPr/>
          <a:lstStyle/>
          <a:p>
            <a:r>
              <a:rPr lang="en-GB" dirty="0"/>
              <a:t>The learning does not stop here, what comes next?</a:t>
            </a:r>
          </a:p>
        </p:txBody>
      </p:sp>
      <p:sp>
        <p:nvSpPr>
          <p:cNvPr id="12" name="Content Placeholder 3"/>
          <p:cNvSpPr txBox="1">
            <a:spLocks/>
          </p:cNvSpPr>
          <p:nvPr/>
        </p:nvSpPr>
        <p:spPr>
          <a:xfrm>
            <a:off x="5854527" y="1340444"/>
            <a:ext cx="1306632" cy="693735"/>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400" b="1" dirty="0" smtClean="0">
                <a:solidFill>
                  <a:schemeClr val="tx2"/>
                </a:solidFill>
              </a:rPr>
              <a:t>Learn</a:t>
            </a:r>
            <a:endParaRPr lang="en-GB" sz="2400" b="1" dirty="0">
              <a:solidFill>
                <a:schemeClr val="tx2"/>
              </a:solidFill>
            </a:endParaRPr>
          </a:p>
        </p:txBody>
      </p:sp>
      <p:sp>
        <p:nvSpPr>
          <p:cNvPr id="13" name="Content Placeholder 3"/>
          <p:cNvSpPr txBox="1">
            <a:spLocks/>
          </p:cNvSpPr>
          <p:nvPr/>
        </p:nvSpPr>
        <p:spPr>
          <a:xfrm>
            <a:off x="2913211" y="4630584"/>
            <a:ext cx="1306632" cy="693735"/>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400" b="1" dirty="0" smtClean="0">
                <a:solidFill>
                  <a:schemeClr val="tx2"/>
                </a:solidFill>
              </a:rPr>
              <a:t>Assess</a:t>
            </a:r>
            <a:endParaRPr lang="en-GB" sz="2400" b="1" dirty="0">
              <a:solidFill>
                <a:schemeClr val="tx2"/>
              </a:solidFill>
            </a:endParaRPr>
          </a:p>
        </p:txBody>
      </p:sp>
    </p:spTree>
    <p:extLst>
      <p:ext uri="{BB962C8B-B14F-4D97-AF65-F5344CB8AC3E}">
        <p14:creationId xmlns:p14="http://schemas.microsoft.com/office/powerpoint/2010/main" val="33061596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0" y="1338263"/>
            <a:ext cx="9144000" cy="773112"/>
          </a:xfrm>
        </p:spPr>
        <p:txBody>
          <a:bodyPr/>
          <a:lstStyle/>
          <a:p>
            <a:pPr algn="ctr"/>
            <a:r>
              <a:rPr lang="en-GB" sz="3600" dirty="0" smtClean="0">
                <a:solidFill>
                  <a:srgbClr val="004386"/>
                </a:solidFill>
              </a:rPr>
              <a:t>All the best!</a:t>
            </a:r>
            <a:endParaRPr lang="en-GB" sz="3600" dirty="0">
              <a:solidFill>
                <a:srgbClr val="004386"/>
              </a:solidFill>
            </a:endParaRPr>
          </a:p>
        </p:txBody>
      </p:sp>
      <p:pic>
        <p:nvPicPr>
          <p:cNvPr id="3" name="Picture 2" descr="multi-coloured-hands-shutterstock_18486735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791387"/>
            <a:ext cx="9144000" cy="4082473"/>
          </a:xfrm>
          <a:prstGeom prst="rect">
            <a:avLst/>
          </a:prstGeom>
        </p:spPr>
      </p:pic>
    </p:spTree>
    <p:extLst>
      <p:ext uri="{BB962C8B-B14F-4D97-AF65-F5344CB8AC3E}">
        <p14:creationId xmlns:p14="http://schemas.microsoft.com/office/powerpoint/2010/main" val="2409140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1. Introduction to the Sphere Training Package </a:t>
            </a:r>
            <a:r>
              <a:rPr lang="en-GB" dirty="0" smtClean="0"/>
              <a:t>2015</a:t>
            </a:r>
            <a:endParaRPr lang="en-GB" dirty="0"/>
          </a:p>
        </p:txBody>
      </p:sp>
      <p:sp>
        <p:nvSpPr>
          <p:cNvPr id="5" name="Content Placeholder 4"/>
          <p:cNvSpPr>
            <a:spLocks noGrp="1"/>
          </p:cNvSpPr>
          <p:nvPr>
            <p:ph idx="1"/>
          </p:nvPr>
        </p:nvSpPr>
        <p:spPr>
          <a:xfrm>
            <a:off x="457200" y="1340443"/>
            <a:ext cx="6663267" cy="451920"/>
          </a:xfrm>
        </p:spPr>
        <p:txBody>
          <a:bodyPr/>
          <a:lstStyle/>
          <a:p>
            <a:r>
              <a:rPr lang="en-GB" dirty="0"/>
              <a:t>What is it </a:t>
            </a:r>
            <a:r>
              <a:rPr lang="en-GB"/>
              <a:t>all </a:t>
            </a:r>
            <a:r>
              <a:rPr lang="en-GB" smtClean="0"/>
              <a:t>about?</a:t>
            </a:r>
            <a:endParaRPr lang="en-GB" dirty="0"/>
          </a:p>
        </p:txBody>
      </p:sp>
      <p:sp>
        <p:nvSpPr>
          <p:cNvPr id="6" name="Footer Placeholder 4"/>
          <p:cNvSpPr txBox="1">
            <a:spLocks/>
          </p:cNvSpPr>
          <p:nvPr/>
        </p:nvSpPr>
        <p:spPr>
          <a:xfrm>
            <a:off x="457199" y="6329599"/>
            <a:ext cx="6302244" cy="437687"/>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pPr>
            <a:r>
              <a:rPr lang="en-GB" dirty="0"/>
              <a:t>PART A: Key information </a:t>
            </a:r>
            <a:r>
              <a:rPr lang="en-GB" dirty="0" smtClean="0"/>
              <a:t>about the </a:t>
            </a:r>
            <a:r>
              <a:rPr lang="en-GB" dirty="0"/>
              <a:t>Sphere Training Package </a:t>
            </a:r>
            <a:r>
              <a:rPr lang="en-GB" dirty="0" smtClean="0"/>
              <a:t>2015</a:t>
            </a:r>
          </a:p>
          <a:p>
            <a:pPr>
              <a:lnSpc>
                <a:spcPct val="120000"/>
              </a:lnSpc>
            </a:pPr>
            <a:r>
              <a:rPr lang="en-GB" dirty="0" smtClean="0"/>
              <a:t>Sphere Training Package 2015</a:t>
            </a:r>
          </a:p>
        </p:txBody>
      </p:sp>
      <p:pic>
        <p:nvPicPr>
          <p:cNvPr id="9" name="Picture 8" descr="puppet-on---shutterstock_12938914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07214" y="1442362"/>
            <a:ext cx="3398914" cy="3808043"/>
          </a:xfrm>
          <a:prstGeom prst="rect">
            <a:avLst/>
          </a:prstGeom>
          <a:effectLst>
            <a:softEdge rad="76200"/>
          </a:effectLst>
        </p:spPr>
      </p:pic>
    </p:spTree>
    <p:extLst>
      <p:ext uri="{BB962C8B-B14F-4D97-AF65-F5344CB8AC3E}">
        <p14:creationId xmlns:p14="http://schemas.microsoft.com/office/powerpoint/2010/main" val="39095764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uppet with box shutterstock_171721064.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81656" y="1229738"/>
            <a:ext cx="3986333" cy="3986333"/>
          </a:xfrm>
          <a:prstGeom prst="rect">
            <a:avLst/>
          </a:prstGeom>
        </p:spPr>
      </p:pic>
      <p:sp>
        <p:nvSpPr>
          <p:cNvPr id="4" name="Title 3"/>
          <p:cNvSpPr>
            <a:spLocks noGrp="1"/>
          </p:cNvSpPr>
          <p:nvPr>
            <p:ph type="title"/>
          </p:nvPr>
        </p:nvSpPr>
        <p:spPr/>
        <p:txBody>
          <a:bodyPr/>
          <a:lstStyle/>
          <a:p>
            <a:r>
              <a:rPr lang="en-GB" dirty="0"/>
              <a:t>2. Overview of the Sphere Training Package 2015</a:t>
            </a:r>
          </a:p>
        </p:txBody>
      </p:sp>
      <p:sp>
        <p:nvSpPr>
          <p:cNvPr id="5" name="Content Placeholder 4"/>
          <p:cNvSpPr>
            <a:spLocks noGrp="1"/>
          </p:cNvSpPr>
          <p:nvPr>
            <p:ph idx="1"/>
          </p:nvPr>
        </p:nvSpPr>
        <p:spPr>
          <a:xfrm>
            <a:off x="457200" y="1340442"/>
            <a:ext cx="3392905" cy="2228210"/>
          </a:xfrm>
        </p:spPr>
        <p:txBody>
          <a:bodyPr/>
          <a:lstStyle/>
          <a:p>
            <a:r>
              <a:rPr lang="en-GB" dirty="0"/>
              <a:t>What will you find in the new Sphere Training Package 2015?</a:t>
            </a:r>
          </a:p>
        </p:txBody>
      </p:sp>
      <p:sp>
        <p:nvSpPr>
          <p:cNvPr id="6" name="Footer Placeholder 4"/>
          <p:cNvSpPr txBox="1">
            <a:spLocks/>
          </p:cNvSpPr>
          <p:nvPr/>
        </p:nvSpPr>
        <p:spPr>
          <a:xfrm>
            <a:off x="457199" y="6329599"/>
            <a:ext cx="6302244" cy="437687"/>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pPr>
            <a:r>
              <a:rPr lang="en-GB" dirty="0"/>
              <a:t>PART A: Key information </a:t>
            </a:r>
            <a:r>
              <a:rPr lang="en-GB" dirty="0" smtClean="0"/>
              <a:t>about the </a:t>
            </a:r>
            <a:r>
              <a:rPr lang="en-GB" dirty="0"/>
              <a:t>Sphere Training Package </a:t>
            </a:r>
            <a:r>
              <a:rPr lang="en-GB" dirty="0" smtClean="0"/>
              <a:t>2015</a:t>
            </a:r>
          </a:p>
          <a:p>
            <a:pPr>
              <a:lnSpc>
                <a:spcPct val="120000"/>
              </a:lnSpc>
            </a:pPr>
            <a:r>
              <a:rPr lang="en-GB" dirty="0" smtClean="0"/>
              <a:t>Sphere Training Package 2015</a:t>
            </a:r>
          </a:p>
        </p:txBody>
      </p:sp>
    </p:spTree>
    <p:extLst>
      <p:ext uri="{BB962C8B-B14F-4D97-AF65-F5344CB8AC3E}">
        <p14:creationId xmlns:p14="http://schemas.microsoft.com/office/powerpoint/2010/main" val="7868754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3. Rules </a:t>
            </a:r>
            <a:r>
              <a:rPr lang="en-GB" dirty="0" smtClean="0"/>
              <a:t>for utilising the </a:t>
            </a:r>
            <a:r>
              <a:rPr lang="en-GB" dirty="0"/>
              <a:t>Sphere Training Package 2015</a:t>
            </a:r>
          </a:p>
        </p:txBody>
      </p:sp>
      <p:sp>
        <p:nvSpPr>
          <p:cNvPr id="5" name="Content Placeholder 4"/>
          <p:cNvSpPr>
            <a:spLocks noGrp="1"/>
          </p:cNvSpPr>
          <p:nvPr>
            <p:ph idx="1"/>
          </p:nvPr>
        </p:nvSpPr>
        <p:spPr>
          <a:xfrm>
            <a:off x="457201" y="1340442"/>
            <a:ext cx="3296452" cy="2091572"/>
          </a:xfrm>
        </p:spPr>
        <p:txBody>
          <a:bodyPr/>
          <a:lstStyle/>
          <a:p>
            <a:r>
              <a:rPr lang="en-GB" dirty="0"/>
              <a:t>How can you use these Sphere training materials?</a:t>
            </a:r>
          </a:p>
        </p:txBody>
      </p:sp>
      <p:sp>
        <p:nvSpPr>
          <p:cNvPr id="6" name="Footer Placeholder 4"/>
          <p:cNvSpPr txBox="1">
            <a:spLocks/>
          </p:cNvSpPr>
          <p:nvPr/>
        </p:nvSpPr>
        <p:spPr>
          <a:xfrm>
            <a:off x="457199" y="6329599"/>
            <a:ext cx="6302244" cy="437687"/>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pPr>
            <a:r>
              <a:rPr lang="en-GB" dirty="0"/>
              <a:t>PART A: Key information </a:t>
            </a:r>
            <a:r>
              <a:rPr lang="en-GB" dirty="0" smtClean="0"/>
              <a:t>about the </a:t>
            </a:r>
            <a:r>
              <a:rPr lang="en-GB" dirty="0"/>
              <a:t>Sphere Training Package </a:t>
            </a:r>
            <a:r>
              <a:rPr lang="en-GB" dirty="0" smtClean="0"/>
              <a:t>2015</a:t>
            </a:r>
          </a:p>
          <a:p>
            <a:pPr>
              <a:lnSpc>
                <a:spcPct val="120000"/>
              </a:lnSpc>
            </a:pPr>
            <a:r>
              <a:rPr lang="en-GB" dirty="0" smtClean="0"/>
              <a:t>Sphere Training Package 2015</a:t>
            </a:r>
          </a:p>
        </p:txBody>
      </p:sp>
      <p:pic>
        <p:nvPicPr>
          <p:cNvPr id="2" name="Picture 1"/>
          <p:cNvPicPr>
            <a:picLocks noChangeAspect="1"/>
          </p:cNvPicPr>
          <p:nvPr/>
        </p:nvPicPr>
        <p:blipFill>
          <a:blip r:embed="rId3"/>
          <a:stretch>
            <a:fillRect/>
          </a:stretch>
        </p:blipFill>
        <p:spPr>
          <a:xfrm>
            <a:off x="3153769" y="1751979"/>
            <a:ext cx="3090197" cy="3090197"/>
          </a:xfrm>
          <a:prstGeom prst="rect">
            <a:avLst/>
          </a:prstGeom>
        </p:spPr>
      </p:pic>
    </p:spTree>
    <p:extLst>
      <p:ext uri="{BB962C8B-B14F-4D97-AF65-F5344CB8AC3E}">
        <p14:creationId xmlns:p14="http://schemas.microsoft.com/office/powerpoint/2010/main" val="10085107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uppet with pie chart segment shutterstock_98591858.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65582" y="1340442"/>
            <a:ext cx="4814017" cy="3610513"/>
          </a:xfrm>
          <a:prstGeom prst="rect">
            <a:avLst/>
          </a:prstGeom>
        </p:spPr>
      </p:pic>
      <p:sp>
        <p:nvSpPr>
          <p:cNvPr id="4" name="Title 3"/>
          <p:cNvSpPr>
            <a:spLocks noGrp="1"/>
          </p:cNvSpPr>
          <p:nvPr>
            <p:ph type="title"/>
          </p:nvPr>
        </p:nvSpPr>
        <p:spPr/>
        <p:txBody>
          <a:bodyPr/>
          <a:lstStyle/>
          <a:p>
            <a:r>
              <a:rPr lang="en-GB" dirty="0"/>
              <a:t>4. Feedback and review process</a:t>
            </a:r>
          </a:p>
        </p:txBody>
      </p:sp>
      <p:sp>
        <p:nvSpPr>
          <p:cNvPr id="5" name="Content Placeholder 4"/>
          <p:cNvSpPr>
            <a:spLocks noGrp="1"/>
          </p:cNvSpPr>
          <p:nvPr>
            <p:ph idx="1"/>
          </p:nvPr>
        </p:nvSpPr>
        <p:spPr>
          <a:xfrm>
            <a:off x="457200" y="1340442"/>
            <a:ext cx="3722455" cy="2171947"/>
          </a:xfrm>
        </p:spPr>
        <p:txBody>
          <a:bodyPr/>
          <a:lstStyle/>
          <a:p>
            <a:r>
              <a:rPr lang="en-GB" dirty="0"/>
              <a:t>How can you contribute to enhancing the quality of these training materials?</a:t>
            </a:r>
          </a:p>
        </p:txBody>
      </p:sp>
      <p:sp>
        <p:nvSpPr>
          <p:cNvPr id="6" name="Footer Placeholder 4"/>
          <p:cNvSpPr txBox="1">
            <a:spLocks/>
          </p:cNvSpPr>
          <p:nvPr/>
        </p:nvSpPr>
        <p:spPr>
          <a:xfrm>
            <a:off x="457199" y="6329599"/>
            <a:ext cx="6302244" cy="437687"/>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pPr>
            <a:r>
              <a:rPr lang="en-GB" dirty="0"/>
              <a:t>PART A: Key information </a:t>
            </a:r>
            <a:r>
              <a:rPr lang="en-GB" dirty="0" smtClean="0"/>
              <a:t>about the </a:t>
            </a:r>
            <a:r>
              <a:rPr lang="en-GB" dirty="0"/>
              <a:t>Sphere Training Package </a:t>
            </a:r>
            <a:r>
              <a:rPr lang="en-GB" dirty="0" smtClean="0"/>
              <a:t>2015</a:t>
            </a:r>
          </a:p>
          <a:p>
            <a:pPr>
              <a:lnSpc>
                <a:spcPct val="120000"/>
              </a:lnSpc>
            </a:pPr>
            <a:r>
              <a:rPr lang="en-GB" dirty="0" smtClean="0"/>
              <a:t>Sphere Training Package 2015</a:t>
            </a:r>
          </a:p>
        </p:txBody>
      </p:sp>
    </p:spTree>
    <p:extLst>
      <p:ext uri="{BB962C8B-B14F-4D97-AF65-F5344CB8AC3E}">
        <p14:creationId xmlns:p14="http://schemas.microsoft.com/office/powerpoint/2010/main" val="23553718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uppets with cube shutterstock_176296973.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98678" y="1599898"/>
            <a:ext cx="4160398" cy="3465612"/>
          </a:xfrm>
          <a:prstGeom prst="rect">
            <a:avLst/>
          </a:prstGeom>
        </p:spPr>
      </p:pic>
      <p:sp>
        <p:nvSpPr>
          <p:cNvPr id="4" name="Title 3"/>
          <p:cNvSpPr>
            <a:spLocks noGrp="1"/>
          </p:cNvSpPr>
          <p:nvPr>
            <p:ph type="title"/>
          </p:nvPr>
        </p:nvSpPr>
        <p:spPr/>
        <p:txBody>
          <a:bodyPr/>
          <a:lstStyle/>
          <a:p>
            <a:r>
              <a:rPr lang="en-GB" dirty="0"/>
              <a:t>5. Acknowledgements</a:t>
            </a:r>
          </a:p>
        </p:txBody>
      </p:sp>
      <p:sp>
        <p:nvSpPr>
          <p:cNvPr id="5" name="Content Placeholder 4"/>
          <p:cNvSpPr>
            <a:spLocks noGrp="1"/>
          </p:cNvSpPr>
          <p:nvPr>
            <p:ph idx="1"/>
          </p:nvPr>
        </p:nvSpPr>
        <p:spPr>
          <a:xfrm>
            <a:off x="457200" y="1340442"/>
            <a:ext cx="2958864" cy="1930822"/>
          </a:xfrm>
        </p:spPr>
        <p:txBody>
          <a:bodyPr/>
          <a:lstStyle/>
          <a:p>
            <a:r>
              <a:rPr lang="en-GB" dirty="0"/>
              <a:t>Who has contributed to building </a:t>
            </a:r>
            <a:r>
              <a:rPr lang="en-GB" dirty="0" smtClean="0"/>
              <a:t>this Sphere </a:t>
            </a:r>
            <a:r>
              <a:rPr lang="en-GB" dirty="0"/>
              <a:t>Training Package 2015?</a:t>
            </a:r>
          </a:p>
        </p:txBody>
      </p:sp>
      <p:sp>
        <p:nvSpPr>
          <p:cNvPr id="6" name="Footer Placeholder 4"/>
          <p:cNvSpPr txBox="1">
            <a:spLocks/>
          </p:cNvSpPr>
          <p:nvPr/>
        </p:nvSpPr>
        <p:spPr>
          <a:xfrm>
            <a:off x="457199" y="6329599"/>
            <a:ext cx="6302244" cy="437687"/>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pPr>
            <a:r>
              <a:rPr lang="en-GB" dirty="0"/>
              <a:t>PART A: Key information </a:t>
            </a:r>
            <a:r>
              <a:rPr lang="en-GB" dirty="0" smtClean="0"/>
              <a:t>about </a:t>
            </a:r>
            <a:r>
              <a:rPr lang="en-GB" dirty="0"/>
              <a:t>the Sphere Training Package </a:t>
            </a:r>
            <a:r>
              <a:rPr lang="en-GB" dirty="0" smtClean="0"/>
              <a:t>2015</a:t>
            </a:r>
          </a:p>
          <a:p>
            <a:pPr>
              <a:lnSpc>
                <a:spcPct val="120000"/>
              </a:lnSpc>
            </a:pPr>
            <a:r>
              <a:rPr lang="en-GB" dirty="0" smtClean="0"/>
              <a:t>Sphere Training Package 2015</a:t>
            </a:r>
          </a:p>
        </p:txBody>
      </p:sp>
    </p:spTree>
    <p:extLst>
      <p:ext uri="{BB962C8B-B14F-4D97-AF65-F5344CB8AC3E}">
        <p14:creationId xmlns:p14="http://schemas.microsoft.com/office/powerpoint/2010/main" val="40979688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PART B: </a:t>
            </a:r>
            <a:r>
              <a:rPr lang="en-GB" dirty="0" smtClean="0"/>
              <a:t/>
            </a:r>
            <a:br>
              <a:rPr lang="en-GB" dirty="0" smtClean="0"/>
            </a:br>
            <a:r>
              <a:rPr lang="en-GB" dirty="0" smtClean="0"/>
              <a:t>Basics </a:t>
            </a:r>
            <a:r>
              <a:rPr lang="en-GB" dirty="0"/>
              <a:t>on adult learning </a:t>
            </a:r>
            <a:r>
              <a:rPr lang="en-GB" dirty="0" smtClean="0"/>
              <a:t/>
            </a:r>
            <a:br>
              <a:rPr lang="en-GB" dirty="0" smtClean="0"/>
            </a:br>
            <a:r>
              <a:rPr lang="en-GB" dirty="0" smtClean="0"/>
              <a:t>and </a:t>
            </a:r>
            <a:r>
              <a:rPr lang="en-GB" dirty="0"/>
              <a:t>training for Sphere</a:t>
            </a:r>
          </a:p>
        </p:txBody>
      </p:sp>
      <p:sp>
        <p:nvSpPr>
          <p:cNvPr id="5" name="Footer Placeholder 4"/>
          <p:cNvSpPr txBox="1">
            <a:spLocks/>
          </p:cNvSpPr>
          <p:nvPr/>
        </p:nvSpPr>
        <p:spPr>
          <a:xfrm>
            <a:off x="457199" y="6329599"/>
            <a:ext cx="6302244" cy="437687"/>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pPr>
            <a:r>
              <a:rPr lang="en-GB" dirty="0"/>
              <a:t>PART B: Basics on adult learning and training for Sphere</a:t>
            </a:r>
          </a:p>
          <a:p>
            <a:pPr>
              <a:lnSpc>
                <a:spcPct val="120000"/>
              </a:lnSpc>
            </a:pPr>
            <a:r>
              <a:rPr lang="en-GB" dirty="0" smtClean="0"/>
              <a:t>Sphere Training Package 2015</a:t>
            </a:r>
          </a:p>
        </p:txBody>
      </p:sp>
      <p:pic>
        <p:nvPicPr>
          <p:cNvPr id="7" name="Picture 6" descr="3-cogs-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60776" y="2618884"/>
            <a:ext cx="2438400" cy="2298192"/>
          </a:xfrm>
          <a:prstGeom prst="rect">
            <a:avLst/>
          </a:prstGeom>
        </p:spPr>
      </p:pic>
    </p:spTree>
    <p:extLst>
      <p:ext uri="{BB962C8B-B14F-4D97-AF65-F5344CB8AC3E}">
        <p14:creationId xmlns:p14="http://schemas.microsoft.com/office/powerpoint/2010/main" val="21227194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1. A brief reminder on adult learning and </a:t>
            </a:r>
            <a:r>
              <a:rPr lang="en-GB" dirty="0" smtClean="0"/>
              <a:t>training</a:t>
            </a:r>
            <a:endParaRPr lang="en-GB" dirty="0"/>
          </a:p>
        </p:txBody>
      </p:sp>
      <p:sp>
        <p:nvSpPr>
          <p:cNvPr id="4" name="Content Placeholder 3"/>
          <p:cNvSpPr>
            <a:spLocks noGrp="1"/>
          </p:cNvSpPr>
          <p:nvPr>
            <p:ph idx="1"/>
          </p:nvPr>
        </p:nvSpPr>
        <p:spPr>
          <a:xfrm>
            <a:off x="457200" y="1340442"/>
            <a:ext cx="3197589" cy="1561097"/>
          </a:xfrm>
        </p:spPr>
        <p:txBody>
          <a:bodyPr/>
          <a:lstStyle/>
          <a:p>
            <a:r>
              <a:rPr lang="en-GB" dirty="0"/>
              <a:t>What </a:t>
            </a:r>
            <a:r>
              <a:rPr lang="en-GB" dirty="0" smtClean="0"/>
              <a:t>does motivate adults to learn?</a:t>
            </a:r>
            <a:endParaRPr lang="en-GB" dirty="0"/>
          </a:p>
        </p:txBody>
      </p:sp>
      <p:sp>
        <p:nvSpPr>
          <p:cNvPr id="5" name="Footer Placeholder 4"/>
          <p:cNvSpPr txBox="1">
            <a:spLocks/>
          </p:cNvSpPr>
          <p:nvPr/>
        </p:nvSpPr>
        <p:spPr>
          <a:xfrm>
            <a:off x="457199" y="6329599"/>
            <a:ext cx="6302244" cy="437687"/>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20000"/>
              </a:lnSpc>
            </a:pPr>
            <a:r>
              <a:rPr lang="en-GB" dirty="0"/>
              <a:t>PART B: Basics on adult learning and training for Sphere</a:t>
            </a:r>
          </a:p>
          <a:p>
            <a:pPr>
              <a:lnSpc>
                <a:spcPct val="120000"/>
              </a:lnSpc>
            </a:pPr>
            <a:r>
              <a:rPr lang="en-GB" dirty="0" smtClean="0"/>
              <a:t>Sphere Training Package 2015</a:t>
            </a:r>
          </a:p>
        </p:txBody>
      </p:sp>
      <p:pic>
        <p:nvPicPr>
          <p:cNvPr id="6" name="Picture 5" descr="head-with-words.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30336" y="1504910"/>
            <a:ext cx="3122660" cy="3528606"/>
          </a:xfrm>
          <a:prstGeom prst="rect">
            <a:avLst/>
          </a:prstGeom>
        </p:spPr>
      </p:pic>
    </p:spTree>
    <p:extLst>
      <p:ext uri="{BB962C8B-B14F-4D97-AF65-F5344CB8AC3E}">
        <p14:creationId xmlns:p14="http://schemas.microsoft.com/office/powerpoint/2010/main" val="828511483"/>
      </p:ext>
    </p:extLst>
  </p:cSld>
  <p:clrMapOvr>
    <a:masterClrMapping/>
  </p:clrMapOvr>
  <p:timing>
    <p:tnLst>
      <p:par>
        <p:cTn id="1" dur="indefinite" restart="never" nodeType="tmRoot"/>
      </p:par>
    </p:tnLst>
  </p:timing>
</p:sld>
</file>

<file path=ppt/theme/theme1.xml><?xml version="1.0" encoding="utf-8"?>
<a:theme xmlns:a="http://schemas.openxmlformats.org/drawingml/2006/main" name="Sphere">
  <a:themeElements>
    <a:clrScheme name="Sphere">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Sphere.thmx</Template>
  <TotalTime>7579</TotalTime>
  <Words>6248</Words>
  <Application>Microsoft Office PowerPoint</Application>
  <PresentationFormat>On-screen Show (4:3)</PresentationFormat>
  <Paragraphs>649</Paragraphs>
  <Slides>22</Slides>
  <Notes>22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22</vt:i4>
      </vt:variant>
    </vt:vector>
  </HeadingPairs>
  <TitlesOfParts>
    <vt:vector size="33" baseType="lpstr">
      <vt:lpstr>MS PGothic</vt:lpstr>
      <vt:lpstr>Arial</vt:lpstr>
      <vt:lpstr>Arial Black</vt:lpstr>
      <vt:lpstr>Calibri</vt:lpstr>
      <vt:lpstr>Courier New</vt:lpstr>
      <vt:lpstr>Lucida Grande</vt:lpstr>
      <vt:lpstr>Lucida Sans Regular</vt:lpstr>
      <vt:lpstr>Tahoma</vt:lpstr>
      <vt:lpstr>Times New Roman</vt:lpstr>
      <vt:lpstr>Wingdings</vt:lpstr>
      <vt:lpstr>Sphere</vt:lpstr>
      <vt:lpstr>PowerPoint Presentation</vt:lpstr>
      <vt:lpstr>PART A:  Key information about the  Sphere Training Package 2015</vt:lpstr>
      <vt:lpstr>1. Introduction to the Sphere Training Package 2015</vt:lpstr>
      <vt:lpstr>2. Overview of the Sphere Training Package 2015</vt:lpstr>
      <vt:lpstr>3. Rules for utilising the Sphere Training Package 2015</vt:lpstr>
      <vt:lpstr>4. Feedback and review process</vt:lpstr>
      <vt:lpstr>5. Acknowledgements</vt:lpstr>
      <vt:lpstr>PART B:  Basics on adult learning  and training for Sphere</vt:lpstr>
      <vt:lpstr>1. A brief reminder on adult learning and training</vt:lpstr>
      <vt:lpstr>2. Lessons learned from Sphere training events </vt:lpstr>
      <vt:lpstr>3. Tips for facilitators delivering a Sphere training</vt:lpstr>
      <vt:lpstr>4. From training to learning and applying Sphere</vt:lpstr>
      <vt:lpstr>5. More references</vt:lpstr>
      <vt:lpstr>PART C:  Your Sphere training in five steps</vt:lpstr>
      <vt:lpstr>1. Assess the training needs on Sphere</vt:lpstr>
      <vt:lpstr>2. Plan your Sphere training</vt:lpstr>
      <vt:lpstr>3. Design your Sphere training</vt:lpstr>
      <vt:lpstr>PowerPoint Presentation</vt:lpstr>
      <vt:lpstr>PowerPoint Presentation</vt:lpstr>
      <vt:lpstr>4. Conduct your Sphere training</vt:lpstr>
      <vt:lpstr>5. Evaluate the training &amp; Follow up with the learning cycle</vt:lpstr>
      <vt:lpstr>All the best!</vt:lpstr>
    </vt:vector>
  </TitlesOfParts>
  <Company>Word Smiths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Smith;Sylvie Robert</dc:creator>
  <cp:lastModifiedBy>CeciliaFurtade</cp:lastModifiedBy>
  <cp:revision>351</cp:revision>
  <cp:lastPrinted>2015-02-24T09:23:55Z</cp:lastPrinted>
  <dcterms:created xsi:type="dcterms:W3CDTF">2014-12-22T15:37:12Z</dcterms:created>
  <dcterms:modified xsi:type="dcterms:W3CDTF">2016-09-14T12:15:47Z</dcterms:modified>
</cp:coreProperties>
</file>